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sldIdLst>
    <p:sldId id="256" r:id="rId2"/>
    <p:sldId id="257" r:id="rId3"/>
    <p:sldId id="279" r:id="rId4"/>
    <p:sldId id="294" r:id="rId5"/>
    <p:sldId id="258" r:id="rId6"/>
    <p:sldId id="280" r:id="rId7"/>
    <p:sldId id="259" r:id="rId8"/>
    <p:sldId id="266" r:id="rId9"/>
    <p:sldId id="297" r:id="rId10"/>
    <p:sldId id="298" r:id="rId11"/>
    <p:sldId id="268" r:id="rId12"/>
    <p:sldId id="299" r:id="rId13"/>
    <p:sldId id="270" r:id="rId14"/>
    <p:sldId id="271" r:id="rId15"/>
    <p:sldId id="287" r:id="rId16"/>
    <p:sldId id="272" r:id="rId17"/>
    <p:sldId id="288" r:id="rId18"/>
    <p:sldId id="273" r:id="rId19"/>
    <p:sldId id="274" r:id="rId20"/>
    <p:sldId id="289" r:id="rId21"/>
    <p:sldId id="260" r:id="rId22"/>
    <p:sldId id="263" r:id="rId23"/>
    <p:sldId id="300" r:id="rId24"/>
    <p:sldId id="261" r:id="rId25"/>
    <p:sldId id="290" r:id="rId26"/>
    <p:sldId id="275" r:id="rId27"/>
    <p:sldId id="276" r:id="rId28"/>
    <p:sldId id="291" r:id="rId29"/>
    <p:sldId id="277" r:id="rId30"/>
    <p:sldId id="292" r:id="rId31"/>
    <p:sldId id="262" r:id="rId32"/>
    <p:sldId id="293" r:id="rId33"/>
    <p:sldId id="296" r:id="rId34"/>
    <p:sldId id="295"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1" d="100"/>
          <a:sy n="81" d="100"/>
        </p:scale>
        <p:origin x="-1056"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20CA95-A020-4F47-933A-4C1688788E6D}" type="datetimeFigureOut">
              <a:rPr lang="en-GB" smtClean="0"/>
              <a:t>01/04/2020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F2745C-CE4D-468F-A3E8-75F7D9F470AD}" type="slidenum">
              <a:rPr lang="en-GB" smtClean="0"/>
              <a:t>‹#›</a:t>
            </a:fld>
            <a:endParaRPr lang="en-GB"/>
          </a:p>
        </p:txBody>
      </p:sp>
    </p:spTree>
    <p:extLst>
      <p:ext uri="{BB962C8B-B14F-4D97-AF65-F5344CB8AC3E}">
        <p14:creationId xmlns:p14="http://schemas.microsoft.com/office/powerpoint/2010/main" val="2486903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1D18F47-3780-4195-926C-1AECB5CEE31C}" type="datetime1">
              <a:rPr lang="en-US" smtClean="0"/>
              <a:t>4/1/2020</a:t>
            </a:fld>
            <a:endParaRPr lang="en-US"/>
          </a:p>
        </p:txBody>
      </p:sp>
      <p:sp>
        <p:nvSpPr>
          <p:cNvPr id="19" name="Footer Placeholder 18"/>
          <p:cNvSpPr>
            <a:spLocks noGrp="1"/>
          </p:cNvSpPr>
          <p:nvPr>
            <p:ph type="ftr" sz="quarter" idx="11"/>
          </p:nvPr>
        </p:nvSpPr>
        <p:spPr/>
        <p:txBody>
          <a:bodyPr/>
          <a:lstStyle/>
          <a:p>
            <a:r>
              <a:rPr lang="en-US" smtClean="0"/>
              <a:t>Dr Amina Muazzam</a:t>
            </a:r>
            <a:endParaRPr lang="en-US"/>
          </a:p>
        </p:txBody>
      </p:sp>
      <p:sp>
        <p:nvSpPr>
          <p:cNvPr id="27" name="Slide Number Placeholder 26"/>
          <p:cNvSpPr>
            <a:spLocks noGrp="1"/>
          </p:cNvSpPr>
          <p:nvPr>
            <p:ph type="sldNum" sz="quarter" idx="12"/>
          </p:nvPr>
        </p:nvSpPr>
        <p:spPr/>
        <p:txBody>
          <a:bodyPr/>
          <a:lstStyle/>
          <a:p>
            <a:fld id="{65D443E6-070D-4FBA-9CDC-D8FA30D6C18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slow">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59C9316-C6F6-40F2-A1DC-158DFD31F123}"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a:t>
            </a:r>
            <a:endParaRPr lang="en-US"/>
          </a:p>
        </p:txBody>
      </p:sp>
      <p:sp>
        <p:nvSpPr>
          <p:cNvPr id="6" name="Slide Number Placeholder 5"/>
          <p:cNvSpPr>
            <a:spLocks noGrp="1"/>
          </p:cNvSpPr>
          <p:nvPr>
            <p:ph type="sldNum" sz="quarter" idx="12"/>
          </p:nvPr>
        </p:nvSpPr>
        <p:spPr/>
        <p:txBody>
          <a:bodyPr/>
          <a:lstStyle/>
          <a:p>
            <a:fld id="{65D443E6-070D-4FBA-9CDC-D8FA30D6C18C}" type="slidenum">
              <a:rPr lang="en-US" smtClean="0"/>
              <a:pPr/>
              <a:t>‹#›</a:t>
            </a:fld>
            <a:endParaRPr lang="en-US"/>
          </a:p>
        </p:txBody>
      </p:sp>
    </p:spTree>
  </p:cSld>
  <p:clrMapOvr>
    <a:masterClrMapping/>
  </p:clrMapOvr>
  <p:transition spd="slow">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269933C-67FA-492B-9DA4-1E0C34E733A7}"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a:t>
            </a:r>
            <a:endParaRPr lang="en-US"/>
          </a:p>
        </p:txBody>
      </p:sp>
      <p:sp>
        <p:nvSpPr>
          <p:cNvPr id="6" name="Slide Number Placeholder 5"/>
          <p:cNvSpPr>
            <a:spLocks noGrp="1"/>
          </p:cNvSpPr>
          <p:nvPr>
            <p:ph type="sldNum" sz="quarter" idx="12"/>
          </p:nvPr>
        </p:nvSpPr>
        <p:spPr/>
        <p:txBody>
          <a:bodyPr/>
          <a:lstStyle/>
          <a:p>
            <a:fld id="{65D443E6-070D-4FBA-9CDC-D8FA30D6C18C}" type="slidenum">
              <a:rPr lang="en-US" smtClean="0"/>
              <a:pPr/>
              <a:t>‹#›</a:t>
            </a:fld>
            <a:endParaRPr lang="en-US"/>
          </a:p>
        </p:txBody>
      </p:sp>
    </p:spTree>
  </p:cSld>
  <p:clrMapOvr>
    <a:masterClrMapping/>
  </p:clrMapOvr>
  <p:transition spd="slow">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70CDF63-9CE3-44F5-A13E-597A017FDDA3}"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a:t>
            </a:r>
            <a:endParaRPr lang="en-US"/>
          </a:p>
        </p:txBody>
      </p:sp>
      <p:sp>
        <p:nvSpPr>
          <p:cNvPr id="6" name="Slide Number Placeholder 5"/>
          <p:cNvSpPr>
            <a:spLocks noGrp="1"/>
          </p:cNvSpPr>
          <p:nvPr>
            <p:ph type="sldNum" sz="quarter" idx="12"/>
          </p:nvPr>
        </p:nvSpPr>
        <p:spPr/>
        <p:txBody>
          <a:bodyPr/>
          <a:lstStyle/>
          <a:p>
            <a:fld id="{65D443E6-070D-4FBA-9CDC-D8FA30D6C18C}" type="slidenum">
              <a:rPr lang="en-US" smtClean="0"/>
              <a:pPr/>
              <a:t>‹#›</a:t>
            </a:fld>
            <a:endParaRPr lang="en-US"/>
          </a:p>
        </p:txBody>
      </p:sp>
    </p:spTree>
  </p:cSld>
  <p:clrMapOvr>
    <a:masterClrMapping/>
  </p:clrMapOvr>
  <p:transition spd="slow">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E1A71AB-47C2-49AF-894C-40BB933FF6AE}"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a:t>
            </a:r>
            <a:endParaRPr lang="en-US"/>
          </a:p>
        </p:txBody>
      </p:sp>
      <p:sp>
        <p:nvSpPr>
          <p:cNvPr id="6" name="Slide Number Placeholder 5"/>
          <p:cNvSpPr>
            <a:spLocks noGrp="1"/>
          </p:cNvSpPr>
          <p:nvPr>
            <p:ph type="sldNum" sz="quarter" idx="12"/>
          </p:nvPr>
        </p:nvSpPr>
        <p:spPr/>
        <p:txBody>
          <a:bodyPr/>
          <a:lstStyle/>
          <a:p>
            <a:fld id="{65D443E6-070D-4FBA-9CDC-D8FA30D6C18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slow">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F822AFF-A1F7-4FE3-B322-E912F7475300}" type="datetime1">
              <a:rPr lang="en-US" smtClean="0"/>
              <a:t>4/1/2020</a:t>
            </a:fld>
            <a:endParaRPr lang="en-US"/>
          </a:p>
        </p:txBody>
      </p:sp>
      <p:sp>
        <p:nvSpPr>
          <p:cNvPr id="6" name="Footer Placeholder 5"/>
          <p:cNvSpPr>
            <a:spLocks noGrp="1"/>
          </p:cNvSpPr>
          <p:nvPr>
            <p:ph type="ftr" sz="quarter" idx="11"/>
          </p:nvPr>
        </p:nvSpPr>
        <p:spPr/>
        <p:txBody>
          <a:bodyPr/>
          <a:lstStyle/>
          <a:p>
            <a:r>
              <a:rPr lang="en-US" smtClean="0"/>
              <a:t>Dr Amina Muazzam</a:t>
            </a:r>
            <a:endParaRPr lang="en-US"/>
          </a:p>
        </p:txBody>
      </p:sp>
      <p:sp>
        <p:nvSpPr>
          <p:cNvPr id="7" name="Slide Number Placeholder 6"/>
          <p:cNvSpPr>
            <a:spLocks noGrp="1"/>
          </p:cNvSpPr>
          <p:nvPr>
            <p:ph type="sldNum" sz="quarter" idx="12"/>
          </p:nvPr>
        </p:nvSpPr>
        <p:spPr/>
        <p:txBody>
          <a:bodyPr/>
          <a:lstStyle/>
          <a:p>
            <a:fld id="{65D443E6-070D-4FBA-9CDC-D8FA30D6C18C}" type="slidenum">
              <a:rPr lang="en-US" smtClean="0"/>
              <a:pPr/>
              <a:t>‹#›</a:t>
            </a:fld>
            <a:endParaRPr lang="en-US"/>
          </a:p>
        </p:txBody>
      </p:sp>
    </p:spTree>
  </p:cSld>
  <p:clrMapOvr>
    <a:masterClrMapping/>
  </p:clrMapOvr>
  <p:transition spd="slow">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81EA5BD-F194-44C7-8FB1-47E04E4CCE30}" type="datetime1">
              <a:rPr lang="en-US" smtClean="0"/>
              <a:t>4/1/2020</a:t>
            </a:fld>
            <a:endParaRPr lang="en-US"/>
          </a:p>
        </p:txBody>
      </p:sp>
      <p:sp>
        <p:nvSpPr>
          <p:cNvPr id="8" name="Footer Placeholder 7"/>
          <p:cNvSpPr>
            <a:spLocks noGrp="1"/>
          </p:cNvSpPr>
          <p:nvPr>
            <p:ph type="ftr" sz="quarter" idx="11"/>
          </p:nvPr>
        </p:nvSpPr>
        <p:spPr/>
        <p:txBody>
          <a:bodyPr/>
          <a:lstStyle/>
          <a:p>
            <a:r>
              <a:rPr lang="en-US" smtClean="0"/>
              <a:t>Dr Amina Muazzam</a:t>
            </a:r>
            <a:endParaRPr lang="en-US"/>
          </a:p>
        </p:txBody>
      </p:sp>
      <p:sp>
        <p:nvSpPr>
          <p:cNvPr id="9" name="Slide Number Placeholder 8"/>
          <p:cNvSpPr>
            <a:spLocks noGrp="1"/>
          </p:cNvSpPr>
          <p:nvPr>
            <p:ph type="sldNum" sz="quarter" idx="12"/>
          </p:nvPr>
        </p:nvSpPr>
        <p:spPr/>
        <p:txBody>
          <a:bodyPr/>
          <a:lstStyle/>
          <a:p>
            <a:fld id="{65D443E6-070D-4FBA-9CDC-D8FA30D6C18C}" type="slidenum">
              <a:rPr lang="en-US" smtClean="0"/>
              <a:pPr/>
              <a:t>‹#›</a:t>
            </a:fld>
            <a:endParaRPr lang="en-US"/>
          </a:p>
        </p:txBody>
      </p:sp>
    </p:spTree>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0A7A6E8-C568-4F99-97DE-13325051BFF4}" type="datetime1">
              <a:rPr lang="en-US" smtClean="0"/>
              <a:t>4/1/2020</a:t>
            </a:fld>
            <a:endParaRPr lang="en-US"/>
          </a:p>
        </p:txBody>
      </p:sp>
      <p:sp>
        <p:nvSpPr>
          <p:cNvPr id="4" name="Footer Placeholder 3"/>
          <p:cNvSpPr>
            <a:spLocks noGrp="1"/>
          </p:cNvSpPr>
          <p:nvPr>
            <p:ph type="ftr" sz="quarter" idx="11"/>
          </p:nvPr>
        </p:nvSpPr>
        <p:spPr/>
        <p:txBody>
          <a:bodyPr/>
          <a:lstStyle/>
          <a:p>
            <a:r>
              <a:rPr lang="en-US" smtClean="0"/>
              <a:t>Dr Amina Muazzam</a:t>
            </a:r>
            <a:endParaRPr lang="en-US"/>
          </a:p>
        </p:txBody>
      </p:sp>
      <p:sp>
        <p:nvSpPr>
          <p:cNvPr id="5" name="Slide Number Placeholder 4"/>
          <p:cNvSpPr>
            <a:spLocks noGrp="1"/>
          </p:cNvSpPr>
          <p:nvPr>
            <p:ph type="sldNum" sz="quarter" idx="12"/>
          </p:nvPr>
        </p:nvSpPr>
        <p:spPr/>
        <p:txBody>
          <a:bodyPr/>
          <a:lstStyle/>
          <a:p>
            <a:fld id="{65D443E6-070D-4FBA-9CDC-D8FA30D6C18C}" type="slidenum">
              <a:rPr lang="en-US" smtClean="0"/>
              <a:pPr/>
              <a:t>‹#›</a:t>
            </a:fld>
            <a:endParaRPr lang="en-US"/>
          </a:p>
        </p:txBody>
      </p:sp>
    </p:spTree>
  </p:cSld>
  <p:clrMapOvr>
    <a:masterClrMapping/>
  </p:clrMapOvr>
  <p:transition spd="slow">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85A44D-9EC0-464A-B467-BC7AF10BA7A6}" type="datetime1">
              <a:rPr lang="en-US" smtClean="0"/>
              <a:t>4/1/2020</a:t>
            </a:fld>
            <a:endParaRPr lang="en-US"/>
          </a:p>
        </p:txBody>
      </p:sp>
      <p:sp>
        <p:nvSpPr>
          <p:cNvPr id="3" name="Footer Placeholder 2"/>
          <p:cNvSpPr>
            <a:spLocks noGrp="1"/>
          </p:cNvSpPr>
          <p:nvPr>
            <p:ph type="ftr" sz="quarter" idx="11"/>
          </p:nvPr>
        </p:nvSpPr>
        <p:spPr/>
        <p:txBody>
          <a:bodyPr/>
          <a:lstStyle/>
          <a:p>
            <a:r>
              <a:rPr lang="en-US" smtClean="0"/>
              <a:t>Dr Amina Muazzam</a:t>
            </a:r>
            <a:endParaRPr lang="en-US"/>
          </a:p>
        </p:txBody>
      </p:sp>
      <p:sp>
        <p:nvSpPr>
          <p:cNvPr id="4" name="Slide Number Placeholder 3"/>
          <p:cNvSpPr>
            <a:spLocks noGrp="1"/>
          </p:cNvSpPr>
          <p:nvPr>
            <p:ph type="sldNum" sz="quarter" idx="12"/>
          </p:nvPr>
        </p:nvSpPr>
        <p:spPr/>
        <p:txBody>
          <a:bodyPr/>
          <a:lstStyle/>
          <a:p>
            <a:fld id="{65D443E6-070D-4FBA-9CDC-D8FA30D6C18C}" type="slidenum">
              <a:rPr lang="en-US" smtClean="0"/>
              <a:pPr/>
              <a:t>‹#›</a:t>
            </a:fld>
            <a:endParaRPr lang="en-US"/>
          </a:p>
        </p:txBody>
      </p:sp>
    </p:spTree>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38BD397-A4B6-4C73-8A66-04DBE747DF0E}" type="datetime1">
              <a:rPr lang="en-US" smtClean="0"/>
              <a:t>4/1/2020</a:t>
            </a:fld>
            <a:endParaRPr lang="en-US"/>
          </a:p>
        </p:txBody>
      </p:sp>
      <p:sp>
        <p:nvSpPr>
          <p:cNvPr id="6" name="Footer Placeholder 5"/>
          <p:cNvSpPr>
            <a:spLocks noGrp="1"/>
          </p:cNvSpPr>
          <p:nvPr>
            <p:ph type="ftr" sz="quarter" idx="11"/>
          </p:nvPr>
        </p:nvSpPr>
        <p:spPr/>
        <p:txBody>
          <a:bodyPr/>
          <a:lstStyle/>
          <a:p>
            <a:r>
              <a:rPr lang="en-US" smtClean="0"/>
              <a:t>Dr Amina Muazzam</a:t>
            </a:r>
            <a:endParaRPr lang="en-US"/>
          </a:p>
        </p:txBody>
      </p:sp>
      <p:sp>
        <p:nvSpPr>
          <p:cNvPr id="7" name="Slide Number Placeholder 6"/>
          <p:cNvSpPr>
            <a:spLocks noGrp="1"/>
          </p:cNvSpPr>
          <p:nvPr>
            <p:ph type="sldNum" sz="quarter" idx="12"/>
          </p:nvPr>
        </p:nvSpPr>
        <p:spPr/>
        <p:txBody>
          <a:bodyPr/>
          <a:lstStyle/>
          <a:p>
            <a:fld id="{65D443E6-070D-4FBA-9CDC-D8FA30D6C18C}" type="slidenum">
              <a:rPr lang="en-US" smtClean="0"/>
              <a:pPr/>
              <a:t>‹#›</a:t>
            </a:fld>
            <a:endParaRPr lang="en-US"/>
          </a:p>
        </p:txBody>
      </p:sp>
    </p:spTree>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68FCF66-9632-4179-B821-461B70FC58D4}" type="datetime1">
              <a:rPr lang="en-US" smtClean="0"/>
              <a:t>4/1/2020</a:t>
            </a:fld>
            <a:endParaRPr lang="en-US"/>
          </a:p>
        </p:txBody>
      </p:sp>
      <p:sp>
        <p:nvSpPr>
          <p:cNvPr id="6" name="Footer Placeholder 5"/>
          <p:cNvSpPr>
            <a:spLocks noGrp="1"/>
          </p:cNvSpPr>
          <p:nvPr>
            <p:ph type="ftr" sz="quarter" idx="11"/>
          </p:nvPr>
        </p:nvSpPr>
        <p:spPr/>
        <p:txBody>
          <a:bodyPr/>
          <a:lstStyle/>
          <a:p>
            <a:r>
              <a:rPr lang="en-US" smtClean="0"/>
              <a:t>Dr Amina Muazzam</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65D443E6-070D-4FBA-9CDC-D8FA30D6C18C}"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A11E9FA-9324-477B-884C-D7458AD1523B}" type="datetime1">
              <a:rPr lang="en-US" smtClean="0"/>
              <a:t>4/1/2020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Dr Amina Muazzam</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5D443E6-070D-4FBA-9CDC-D8FA30D6C18C}"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wipe dir="d"/>
  </p:transition>
  <p:hf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Hypnosis and Meditation</a:t>
            </a:r>
            <a:endParaRPr lang="en-US" dirty="0"/>
          </a:p>
        </p:txBody>
      </p:sp>
      <p:sp>
        <p:nvSpPr>
          <p:cNvPr id="3" name="Subtitle 2"/>
          <p:cNvSpPr>
            <a:spLocks noGrp="1"/>
          </p:cNvSpPr>
          <p:nvPr>
            <p:ph type="subTitle" idx="1"/>
          </p:nvPr>
        </p:nvSpPr>
        <p:spPr/>
        <p:txBody>
          <a:bodyPr/>
          <a:lstStyle/>
          <a:p>
            <a:fld id="{70606680-30FD-43B8-B1CA-6D8CE935A0B0}" type="slidenum">
              <a:rPr lang="en-US" smtClean="0"/>
              <a:t>1</a:t>
            </a:fld>
            <a:r>
              <a:rPr lang="en-US" dirty="0" smtClean="0"/>
              <a:t>4/1/2020Dr </a:t>
            </a:r>
            <a:r>
              <a:rPr lang="en-US" dirty="0" err="1" smtClean="0"/>
              <a:t>Amina</a:t>
            </a:r>
            <a:r>
              <a:rPr lang="en-US" dirty="0" smtClean="0"/>
              <a:t> </a:t>
            </a:r>
            <a:r>
              <a:rPr lang="en-US" dirty="0" err="1" smtClean="0"/>
              <a:t>Muazzam</a:t>
            </a:r>
            <a:endParaRPr lang="en-US" dirty="0" smtClean="0"/>
          </a:p>
        </p:txBody>
      </p:sp>
      <p:sp>
        <p:nvSpPr>
          <p:cNvPr id="4" name="Date Placeholder 3"/>
          <p:cNvSpPr>
            <a:spLocks noGrp="1"/>
          </p:cNvSpPr>
          <p:nvPr>
            <p:ph type="dt" sz="half" idx="10"/>
          </p:nvPr>
        </p:nvSpPr>
        <p:spPr/>
        <p:txBody>
          <a:bodyPr/>
          <a:lstStyle/>
          <a:p>
            <a:fld id="{CBE52571-8C22-44F4-9776-7E80F9284EE2}"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a:t>
            </a:r>
            <a:endParaRPr lang="en-US"/>
          </a:p>
        </p:txBody>
      </p:sp>
      <p:sp>
        <p:nvSpPr>
          <p:cNvPr id="6" name="Slide Number Placeholder 5"/>
          <p:cNvSpPr>
            <a:spLocks noGrp="1"/>
          </p:cNvSpPr>
          <p:nvPr>
            <p:ph type="sldNum" sz="quarter" idx="12"/>
          </p:nvPr>
        </p:nvSpPr>
        <p:spPr/>
        <p:txBody>
          <a:bodyPr/>
          <a:lstStyle/>
          <a:p>
            <a:fld id="{65D443E6-070D-4FBA-9CDC-D8FA30D6C18C}" type="slidenum">
              <a:rPr lang="en-US" smtClean="0"/>
              <a:pPr/>
              <a:t>1</a:t>
            </a:fld>
            <a:endParaRPr lang="en-US"/>
          </a:p>
        </p:txBody>
      </p:sp>
    </p:spTree>
  </p:cSld>
  <p:clrMapOvr>
    <a:masterClrMapping/>
  </p:clrMapOvr>
  <p:transition spd="slow">
    <p:wipe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lstStyle/>
          <a:p>
            <a:r>
              <a:rPr lang="en-US" dirty="0" smtClean="0"/>
              <a:t>allows the mind to relax</a:t>
            </a:r>
          </a:p>
          <a:p>
            <a:r>
              <a:rPr lang="en-US" dirty="0" smtClean="0"/>
              <a:t>reach a hypnotic state without a hypnotist or hypnotherapist</a:t>
            </a:r>
          </a:p>
          <a:p>
            <a:r>
              <a:rPr lang="en-US" dirty="0" smtClean="0"/>
              <a:t>Suggestions and commands are then made by yourself, or by a CD or MP3 that is guiding you in the hypnosis session.</a:t>
            </a:r>
          </a:p>
        </p:txBody>
      </p:sp>
      <p:sp>
        <p:nvSpPr>
          <p:cNvPr id="4" name="Date Placeholder 3"/>
          <p:cNvSpPr>
            <a:spLocks noGrp="1"/>
          </p:cNvSpPr>
          <p:nvPr>
            <p:ph type="dt" sz="half" idx="10"/>
          </p:nvPr>
        </p:nvSpPr>
        <p:spPr/>
        <p:txBody>
          <a:bodyPr/>
          <a:lstStyle/>
          <a:p>
            <a:fld id="{A99A68D4-3527-4B53-8523-766AA5FBEBE8}"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a:t>
            </a:r>
            <a:endParaRPr lang="en-US"/>
          </a:p>
        </p:txBody>
      </p:sp>
      <p:sp>
        <p:nvSpPr>
          <p:cNvPr id="6" name="Slide Number Placeholder 5"/>
          <p:cNvSpPr>
            <a:spLocks noGrp="1"/>
          </p:cNvSpPr>
          <p:nvPr>
            <p:ph type="sldNum" sz="quarter" idx="12"/>
          </p:nvPr>
        </p:nvSpPr>
        <p:spPr/>
        <p:txBody>
          <a:bodyPr/>
          <a:lstStyle/>
          <a:p>
            <a:fld id="{65D443E6-070D-4FBA-9CDC-D8FA30D6C18C}" type="slidenum">
              <a:rPr lang="en-US" smtClean="0"/>
              <a:pPr/>
              <a:t>10</a:t>
            </a:fld>
            <a:endParaRPr lang="en-US"/>
          </a:p>
        </p:txBody>
      </p:sp>
    </p:spTree>
  </p:cSld>
  <p:clrMapOvr>
    <a:masterClrMapping/>
  </p:clrMapOvr>
  <p:transition spd="slow">
    <p:wipe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Types of Hypnotherapy</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buNone/>
            </a:pPr>
            <a:r>
              <a:rPr lang="en-US" sz="2800" dirty="0" smtClean="0">
                <a:latin typeface="Times New Roman" pitchFamily="18" charset="0"/>
                <a:cs typeface="Times New Roman" pitchFamily="18" charset="0"/>
              </a:rPr>
              <a:t>	There </a:t>
            </a:r>
            <a:r>
              <a:rPr lang="en-US" sz="2800" dirty="0">
                <a:latin typeface="Times New Roman" pitchFamily="18" charset="0"/>
                <a:cs typeface="Times New Roman" pitchFamily="18" charset="0"/>
              </a:rPr>
              <a:t>are many different types of hypnotherapy that a therapist might use</a:t>
            </a:r>
            <a:r>
              <a:rPr lang="en-US" sz="2800" dirty="0" smtClean="0">
                <a:latin typeface="Times New Roman" pitchFamily="18" charset="0"/>
                <a:cs typeface="Times New Roman" pitchFamily="18" charset="0"/>
              </a:rPr>
              <a:t>.</a:t>
            </a:r>
          </a:p>
          <a:p>
            <a:pPr algn="just" fontAlgn="base">
              <a:buNone/>
            </a:pPr>
            <a:r>
              <a:rPr lang="en-US" sz="2800" b="1" dirty="0" smtClean="0">
                <a:latin typeface="Times New Roman" pitchFamily="18" charset="0"/>
                <a:cs typeface="Times New Roman" pitchFamily="18" charset="0"/>
              </a:rPr>
              <a:t>    Solution-focused Hypnotherapy</a:t>
            </a:r>
          </a:p>
          <a:p>
            <a:pPr algn="just" fontAlgn="base"/>
            <a:r>
              <a:rPr lang="en-US" sz="2800" dirty="0" smtClean="0"/>
              <a:t>the hypnotherapist works with the client in order to create and work towards a solution, rather than focusing simply on getting rid of the problem.</a:t>
            </a:r>
          </a:p>
          <a:p>
            <a:pPr algn="just" fontAlgn="base">
              <a:buNone/>
            </a:pPr>
            <a:r>
              <a:rPr lang="en-US" sz="2800" b="1" dirty="0" smtClean="0">
                <a:latin typeface="Times New Roman" pitchFamily="18" charset="0"/>
                <a:cs typeface="Times New Roman" pitchFamily="18" charset="0"/>
              </a:rPr>
              <a:t>	Behavioral hypnotherapy</a:t>
            </a:r>
          </a:p>
          <a:p>
            <a:pPr algn="just" fontAlgn="base"/>
            <a:r>
              <a:rPr lang="en-US" sz="2800" dirty="0" smtClean="0"/>
              <a:t>hypnotherapist helps the client to modify their current (or future) behaviors and habits. </a:t>
            </a:r>
          </a:p>
        </p:txBody>
      </p:sp>
      <p:sp>
        <p:nvSpPr>
          <p:cNvPr id="4" name="Date Placeholder 3"/>
          <p:cNvSpPr>
            <a:spLocks noGrp="1"/>
          </p:cNvSpPr>
          <p:nvPr>
            <p:ph type="dt" sz="half" idx="10"/>
          </p:nvPr>
        </p:nvSpPr>
        <p:spPr/>
        <p:txBody>
          <a:bodyPr/>
          <a:lstStyle/>
          <a:p>
            <a:fld id="{B42A9444-D5C2-44EE-BA9D-BCF3B65B8216}"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a:t>
            </a:r>
            <a:endParaRPr lang="en-US"/>
          </a:p>
        </p:txBody>
      </p:sp>
      <p:sp>
        <p:nvSpPr>
          <p:cNvPr id="6" name="Slide Number Placeholder 5"/>
          <p:cNvSpPr>
            <a:spLocks noGrp="1"/>
          </p:cNvSpPr>
          <p:nvPr>
            <p:ph type="sldNum" sz="quarter" idx="12"/>
          </p:nvPr>
        </p:nvSpPr>
        <p:spPr/>
        <p:txBody>
          <a:bodyPr/>
          <a:lstStyle/>
          <a:p>
            <a:fld id="{65D443E6-070D-4FBA-9CDC-D8FA30D6C18C}" type="slidenum">
              <a:rPr lang="en-US" smtClean="0"/>
              <a:pPr/>
              <a:t>11</a:t>
            </a:fld>
            <a:endParaRPr lang="en-US"/>
          </a:p>
        </p:txBody>
      </p:sp>
    </p:spTree>
  </p:cSld>
  <p:clrMapOvr>
    <a:masterClrMapping/>
  </p:clrMapOvr>
  <p:transition spd="slow">
    <p:wipe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normAutofit lnSpcReduction="10000"/>
          </a:bodyPr>
          <a:lstStyle/>
          <a:p>
            <a:r>
              <a:rPr lang="en-US" dirty="0" smtClean="0"/>
              <a:t>One of the ‘least intrusive’ types of hypnotherapy</a:t>
            </a:r>
          </a:p>
          <a:p>
            <a:pPr>
              <a:buNone/>
            </a:pPr>
            <a:r>
              <a:rPr lang="en-US" b="1" dirty="0" smtClean="0"/>
              <a:t>	Cognitive hypnotherapy</a:t>
            </a:r>
            <a:r>
              <a:rPr lang="en-US" dirty="0" smtClean="0"/>
              <a:t> </a:t>
            </a:r>
          </a:p>
          <a:p>
            <a:r>
              <a:rPr lang="en-US" dirty="0" smtClean="0"/>
              <a:t>Focus less on behaviors/habits and more on the thoughts and beliefs relating to those behaviors</a:t>
            </a:r>
          </a:p>
          <a:p>
            <a:r>
              <a:rPr lang="en-US" dirty="0" smtClean="0"/>
              <a:t>Help clients to ‘update’ their beliefs on a ‘subconscious level’.</a:t>
            </a:r>
          </a:p>
          <a:p>
            <a:r>
              <a:rPr lang="en-US" dirty="0" smtClean="0"/>
              <a:t>Draw from a range of different therapies and theories, such as cognitive behavioral therapy (CBT), rational emotive behavior therapy (REBT), acceptance and commitment therapy (ACT) and even mindfulness approaches. </a:t>
            </a:r>
            <a:endParaRPr lang="en-US" dirty="0"/>
          </a:p>
        </p:txBody>
      </p:sp>
      <p:sp>
        <p:nvSpPr>
          <p:cNvPr id="4" name="Date Placeholder 3"/>
          <p:cNvSpPr>
            <a:spLocks noGrp="1"/>
          </p:cNvSpPr>
          <p:nvPr>
            <p:ph type="dt" sz="half" idx="10"/>
          </p:nvPr>
        </p:nvSpPr>
        <p:spPr/>
        <p:txBody>
          <a:bodyPr/>
          <a:lstStyle/>
          <a:p>
            <a:fld id="{175153C9-18F4-4E37-898D-7FCF03C05036}"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a:t>
            </a:r>
            <a:endParaRPr lang="en-US"/>
          </a:p>
        </p:txBody>
      </p:sp>
      <p:sp>
        <p:nvSpPr>
          <p:cNvPr id="6" name="Slide Number Placeholder 5"/>
          <p:cNvSpPr>
            <a:spLocks noGrp="1"/>
          </p:cNvSpPr>
          <p:nvPr>
            <p:ph type="sldNum" sz="quarter" idx="12"/>
          </p:nvPr>
        </p:nvSpPr>
        <p:spPr/>
        <p:txBody>
          <a:bodyPr/>
          <a:lstStyle/>
          <a:p>
            <a:fld id="{65D443E6-070D-4FBA-9CDC-D8FA30D6C18C}" type="slidenum">
              <a:rPr lang="en-US" smtClean="0"/>
              <a:pPr/>
              <a:t>12</a:t>
            </a:fld>
            <a:endParaRPr lang="en-US"/>
          </a:p>
        </p:txBody>
      </p:sp>
    </p:spTree>
  </p:cSld>
  <p:clrMapOvr>
    <a:masterClrMapping/>
  </p:clrMapOvr>
  <p:transition spd="slow">
    <p:wipe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048512"/>
          </a:xfrm>
        </p:spPr>
        <p:txBody>
          <a:bodyPr>
            <a:normAutofit/>
          </a:bodyPr>
          <a:lstStyle/>
          <a:p>
            <a:r>
              <a:rPr lang="en-US" sz="3600" b="1" dirty="0" smtClean="0">
                <a:latin typeface="Times New Roman" pitchFamily="18" charset="0"/>
                <a:cs typeface="Times New Roman" pitchFamily="18" charset="0"/>
              </a:rPr>
              <a:t>Types of Hypnotherapy</a:t>
            </a:r>
            <a:endParaRPr lang="en-US" sz="3600" dirty="0"/>
          </a:p>
        </p:txBody>
      </p:sp>
      <p:sp>
        <p:nvSpPr>
          <p:cNvPr id="3" name="Content Placeholder 2"/>
          <p:cNvSpPr>
            <a:spLocks noGrp="1"/>
          </p:cNvSpPr>
          <p:nvPr>
            <p:ph idx="1"/>
          </p:nvPr>
        </p:nvSpPr>
        <p:spPr/>
        <p:txBody>
          <a:bodyPr>
            <a:normAutofit/>
          </a:bodyPr>
          <a:lstStyle/>
          <a:p>
            <a:pPr fontAlgn="base">
              <a:buNone/>
            </a:pPr>
            <a:r>
              <a:rPr lang="en-US" b="1" dirty="0" smtClean="0">
                <a:latin typeface="Times New Roman" pitchFamily="18" charset="0"/>
                <a:cs typeface="Times New Roman" pitchFamily="18" charset="0"/>
              </a:rPr>
              <a:t>    Analytical Hypnotherapy </a:t>
            </a:r>
            <a:r>
              <a:rPr lang="en-US" b="1" dirty="0">
                <a:latin typeface="Times New Roman" pitchFamily="18" charset="0"/>
                <a:cs typeface="Times New Roman" pitchFamily="18" charset="0"/>
              </a:rPr>
              <a:t>(or hypno-analysis)</a:t>
            </a:r>
            <a:endParaRPr lang="en-US" dirty="0">
              <a:latin typeface="Times New Roman" pitchFamily="18" charset="0"/>
              <a:cs typeface="Times New Roman" pitchFamily="18" charset="0"/>
            </a:endParaRPr>
          </a:p>
          <a:p>
            <a:pPr fontAlgn="base"/>
            <a:r>
              <a:rPr lang="en-US" dirty="0">
                <a:latin typeface="Times New Roman" pitchFamily="18" charset="0"/>
                <a:cs typeface="Times New Roman" pitchFamily="18" charset="0"/>
              </a:rPr>
              <a:t>Using ideas and approaches from the analytical school of </a:t>
            </a:r>
            <a:r>
              <a:rPr lang="en-US" dirty="0" smtClean="0">
                <a:latin typeface="Times New Roman" pitchFamily="18" charset="0"/>
                <a:cs typeface="Times New Roman" pitchFamily="18" charset="0"/>
              </a:rPr>
              <a:t>psychotherapy.</a:t>
            </a:r>
          </a:p>
          <a:p>
            <a:pPr fontAlgn="base"/>
            <a:r>
              <a:rPr lang="en-US" dirty="0" smtClean="0">
                <a:latin typeface="Times New Roman" pitchFamily="18" charset="0"/>
                <a:cs typeface="Times New Roman" pitchFamily="18" charset="0"/>
              </a:rPr>
              <a:t>analytical </a:t>
            </a:r>
            <a:r>
              <a:rPr lang="en-US" dirty="0">
                <a:latin typeface="Times New Roman" pitchFamily="18" charset="0"/>
                <a:cs typeface="Times New Roman" pitchFamily="18" charset="0"/>
              </a:rPr>
              <a:t>hypnotherapy is used to identify ‘why’ a client has a problem, or why they’re doing what they’re doing. Many analytical hypnotherapists work to find ‘root causes</a:t>
            </a:r>
            <a:r>
              <a:rPr lang="en-US" dirty="0" smtClean="0">
                <a:latin typeface="Times New Roman" pitchFamily="18" charset="0"/>
                <a:cs typeface="Times New Roman" pitchFamily="18" charset="0"/>
              </a:rPr>
              <a:t>’. </a:t>
            </a:r>
          </a:p>
          <a:p>
            <a:pPr fontAlgn="base"/>
            <a:r>
              <a:rPr lang="en-US" dirty="0" smtClean="0">
                <a:latin typeface="Times New Roman" pitchFamily="18" charset="0"/>
                <a:cs typeface="Times New Roman" pitchFamily="18" charset="0"/>
              </a:rPr>
              <a:t>Analytical </a:t>
            </a:r>
            <a:r>
              <a:rPr lang="en-US" dirty="0">
                <a:latin typeface="Times New Roman" pitchFamily="18" charset="0"/>
                <a:cs typeface="Times New Roman" pitchFamily="18" charset="0"/>
              </a:rPr>
              <a:t>therapists also help clients to find ‘insight’ within themselves, because sometimes we have ‘the answers’ within us, yet we may not be aware of them</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1639A847-2EA9-4BCB-9546-FA60AF73D3BB}"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a:t>
            </a:r>
            <a:endParaRPr lang="en-US"/>
          </a:p>
        </p:txBody>
      </p:sp>
      <p:sp>
        <p:nvSpPr>
          <p:cNvPr id="6" name="Slide Number Placeholder 5"/>
          <p:cNvSpPr>
            <a:spLocks noGrp="1"/>
          </p:cNvSpPr>
          <p:nvPr>
            <p:ph type="sldNum" sz="quarter" idx="12"/>
          </p:nvPr>
        </p:nvSpPr>
        <p:spPr/>
        <p:txBody>
          <a:bodyPr/>
          <a:lstStyle/>
          <a:p>
            <a:fld id="{65D443E6-070D-4FBA-9CDC-D8FA30D6C18C}" type="slidenum">
              <a:rPr lang="en-US" smtClean="0"/>
              <a:pPr/>
              <a:t>13</a:t>
            </a:fld>
            <a:endParaRPr lang="en-US"/>
          </a:p>
        </p:txBody>
      </p:sp>
    </p:spTree>
  </p:cSld>
  <p:clrMapOvr>
    <a:masterClrMapping/>
  </p:clrMapOvr>
  <p:transition spd="slow">
    <p:wipe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a:bodyPr>
          <a:lstStyle/>
          <a:p>
            <a:pPr algn="just"/>
            <a:r>
              <a:rPr lang="en-US" sz="3600" b="1" dirty="0">
                <a:latin typeface="Times New Roman" pitchFamily="18" charset="0"/>
                <a:cs typeface="Times New Roman" pitchFamily="18" charset="0"/>
              </a:rPr>
              <a:t>How Does Hypnosis Work</a:t>
            </a:r>
            <a:r>
              <a:rPr lang="en-US" sz="3600" b="1" dirty="0" smtClean="0">
                <a:latin typeface="Times New Roman" pitchFamily="18" charset="0"/>
                <a:cs typeface="Times New Roman" pitchFamily="18" charset="0"/>
              </a:rPr>
              <a:t>?</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buNone/>
            </a:pPr>
            <a:r>
              <a:rPr lang="en-US" sz="2800" dirty="0" smtClean="0">
                <a:latin typeface="Times New Roman" pitchFamily="18" charset="0"/>
                <a:cs typeface="Times New Roman" pitchFamily="18" charset="0"/>
              </a:rPr>
              <a:t>    Hypnosis </a:t>
            </a:r>
            <a:r>
              <a:rPr lang="en-US" sz="2800" dirty="0">
                <a:latin typeface="Times New Roman" pitchFamily="18" charset="0"/>
                <a:cs typeface="Times New Roman" pitchFamily="18" charset="0"/>
              </a:rPr>
              <a:t>can be used in two ways, as suggestion therapy or for patient analysis.</a:t>
            </a:r>
          </a:p>
          <a:p>
            <a:pPr algn="just">
              <a:buNone/>
            </a:pPr>
            <a:r>
              <a:rPr lang="en-US" sz="2800" b="1" dirty="0" smtClean="0">
                <a:latin typeface="Times New Roman" pitchFamily="18" charset="0"/>
                <a:cs typeface="Times New Roman" pitchFamily="18" charset="0"/>
              </a:rPr>
              <a:t>	Suggestion therapy:</a:t>
            </a:r>
            <a:endParaRPr lang="en-US" sz="2800" dirty="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The </a:t>
            </a:r>
            <a:r>
              <a:rPr lang="en-US" sz="2800" dirty="0">
                <a:latin typeface="Times New Roman" pitchFamily="18" charset="0"/>
                <a:cs typeface="Times New Roman" pitchFamily="18" charset="0"/>
              </a:rPr>
              <a:t>hypnotic state makes the person better able to respond to suggestions. </a:t>
            </a:r>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hypnotherapy </a:t>
            </a:r>
            <a:r>
              <a:rPr lang="en-US" sz="2800" dirty="0">
                <a:latin typeface="Times New Roman" pitchFamily="18" charset="0"/>
                <a:cs typeface="Times New Roman" pitchFamily="18" charset="0"/>
              </a:rPr>
              <a:t>can help some people change certain behaviors, such as stopping smoking or nail </a:t>
            </a:r>
            <a:r>
              <a:rPr lang="en-US" sz="2800" dirty="0" smtClean="0">
                <a:latin typeface="Times New Roman" pitchFamily="18" charset="0"/>
                <a:cs typeface="Times New Roman" pitchFamily="18" charset="0"/>
              </a:rPr>
              <a:t>biting.</a:t>
            </a:r>
          </a:p>
          <a:p>
            <a:pPr algn="just"/>
            <a:r>
              <a:rPr lang="en-US" sz="2800" dirty="0" smtClean="0">
                <a:latin typeface="Times New Roman" pitchFamily="18" charset="0"/>
                <a:cs typeface="Times New Roman" pitchFamily="18" charset="0"/>
              </a:rPr>
              <a:t>It </a:t>
            </a:r>
            <a:r>
              <a:rPr lang="en-US" sz="2800" dirty="0">
                <a:latin typeface="Times New Roman" pitchFamily="18" charset="0"/>
                <a:cs typeface="Times New Roman" pitchFamily="18" charset="0"/>
              </a:rPr>
              <a:t>can also help people change perceptions and sensations, and is particularly useful in treating pain</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7F2F9835-8C94-4AAF-9E5B-5EA3C014143C}"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a:t>
            </a:r>
            <a:endParaRPr lang="en-US"/>
          </a:p>
        </p:txBody>
      </p:sp>
      <p:sp>
        <p:nvSpPr>
          <p:cNvPr id="6" name="Slide Number Placeholder 5"/>
          <p:cNvSpPr>
            <a:spLocks noGrp="1"/>
          </p:cNvSpPr>
          <p:nvPr>
            <p:ph type="sldNum" sz="quarter" idx="12"/>
          </p:nvPr>
        </p:nvSpPr>
        <p:spPr/>
        <p:txBody>
          <a:bodyPr/>
          <a:lstStyle/>
          <a:p>
            <a:fld id="{65D443E6-070D-4FBA-9CDC-D8FA30D6C18C}" type="slidenum">
              <a:rPr lang="en-US" smtClean="0"/>
              <a:pPr/>
              <a:t>14</a:t>
            </a:fld>
            <a:endParaRPr lang="en-US"/>
          </a:p>
        </p:txBody>
      </p:sp>
    </p:spTree>
  </p:cSld>
  <p:clrMapOvr>
    <a:masterClrMapping/>
  </p:clrMapOvr>
  <p:transition spd="slow">
    <p:wipe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Continued</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en-US" sz="2800" b="1" dirty="0" smtClean="0">
                <a:latin typeface="Times New Roman" pitchFamily="18" charset="0"/>
                <a:cs typeface="Times New Roman" pitchFamily="18" charset="0"/>
              </a:rPr>
              <a:t>Analysis:</a:t>
            </a:r>
            <a:r>
              <a:rPr lang="en-US" sz="2800" dirty="0" smtClean="0">
                <a:latin typeface="Times New Roman" pitchFamily="18" charset="0"/>
                <a:cs typeface="Times New Roman" pitchFamily="18" charset="0"/>
              </a:rPr>
              <a:t> This approach uses the relaxed state to explore a possible psychological root cause of a disorder or symptom, such as a traumatic past event that a person has hidden in his or her unconscious memory.</a:t>
            </a:r>
          </a:p>
        </p:txBody>
      </p:sp>
      <p:sp>
        <p:nvSpPr>
          <p:cNvPr id="4" name="Date Placeholder 3"/>
          <p:cNvSpPr>
            <a:spLocks noGrp="1"/>
          </p:cNvSpPr>
          <p:nvPr>
            <p:ph type="dt" sz="half" idx="10"/>
          </p:nvPr>
        </p:nvSpPr>
        <p:spPr/>
        <p:txBody>
          <a:bodyPr/>
          <a:lstStyle/>
          <a:p>
            <a:fld id="{265A4656-9038-4C48-91EA-747A304A25F0}"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a:t>
            </a:r>
            <a:endParaRPr lang="en-US"/>
          </a:p>
        </p:txBody>
      </p:sp>
      <p:sp>
        <p:nvSpPr>
          <p:cNvPr id="6" name="Slide Number Placeholder 5"/>
          <p:cNvSpPr>
            <a:spLocks noGrp="1"/>
          </p:cNvSpPr>
          <p:nvPr>
            <p:ph type="sldNum" sz="quarter" idx="12"/>
          </p:nvPr>
        </p:nvSpPr>
        <p:spPr/>
        <p:txBody>
          <a:bodyPr/>
          <a:lstStyle/>
          <a:p>
            <a:fld id="{65D443E6-070D-4FBA-9CDC-D8FA30D6C18C}" type="slidenum">
              <a:rPr lang="en-US" smtClean="0"/>
              <a:pPr/>
              <a:t>15</a:t>
            </a:fld>
            <a:endParaRPr lang="en-US"/>
          </a:p>
        </p:txBody>
      </p:sp>
    </p:spTree>
  </p:cSld>
  <p:clrMapOvr>
    <a:masterClrMapping/>
  </p:clrMapOvr>
  <p:transition spd="slow">
    <p:wipe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itchFamily="18" charset="0"/>
                <a:cs typeface="Times New Roman" pitchFamily="18" charset="0"/>
              </a:rPr>
              <a:t>Benefits of </a:t>
            </a:r>
            <a:r>
              <a:rPr lang="en-US" sz="3600" b="1" dirty="0" smtClean="0">
                <a:latin typeface="Times New Roman" pitchFamily="18" charset="0"/>
                <a:cs typeface="Times New Roman" pitchFamily="18" charset="0"/>
              </a:rPr>
              <a:t>Hypnosis</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2800" dirty="0">
                <a:latin typeface="Times New Roman" pitchFamily="18" charset="0"/>
                <a:cs typeface="Times New Roman" pitchFamily="18" charset="0"/>
              </a:rPr>
              <a:t>The hypnotic state allows a person to be more open to discussion and suggestion. It can improve the success of other treatments for many conditions, including:</a:t>
            </a:r>
          </a:p>
          <a:p>
            <a:pPr algn="just"/>
            <a:r>
              <a:rPr lang="en-US" sz="2800" dirty="0">
                <a:latin typeface="Times New Roman" pitchFamily="18" charset="0"/>
                <a:cs typeface="Times New Roman" pitchFamily="18" charset="0"/>
              </a:rPr>
              <a:t>Phobias, fears, and anxiety</a:t>
            </a:r>
          </a:p>
          <a:p>
            <a:pPr algn="just"/>
            <a:r>
              <a:rPr lang="en-US" sz="2800" dirty="0">
                <a:latin typeface="Times New Roman" pitchFamily="18" charset="0"/>
                <a:cs typeface="Times New Roman" pitchFamily="18" charset="0"/>
              </a:rPr>
              <a:t>Sleep disorders</a:t>
            </a:r>
          </a:p>
          <a:p>
            <a:pPr algn="just"/>
            <a:r>
              <a:rPr lang="en-US" sz="2800" dirty="0">
                <a:latin typeface="Times New Roman" pitchFamily="18" charset="0"/>
                <a:cs typeface="Times New Roman" pitchFamily="18" charset="0"/>
              </a:rPr>
              <a:t>Depression</a:t>
            </a:r>
          </a:p>
          <a:p>
            <a:pPr algn="just"/>
            <a:r>
              <a:rPr lang="en-US" sz="2800" dirty="0" smtClean="0">
                <a:latin typeface="Times New Roman" pitchFamily="18" charset="0"/>
                <a:cs typeface="Times New Roman" pitchFamily="18" charset="0"/>
              </a:rPr>
              <a:t>Stress</a:t>
            </a:r>
            <a:endParaRPr lang="en-US" sz="28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9EE4F409-98F6-4864-8E86-9C1978B5B060}"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a:t>
            </a:r>
            <a:endParaRPr lang="en-US"/>
          </a:p>
        </p:txBody>
      </p:sp>
      <p:sp>
        <p:nvSpPr>
          <p:cNvPr id="6" name="Slide Number Placeholder 5"/>
          <p:cNvSpPr>
            <a:spLocks noGrp="1"/>
          </p:cNvSpPr>
          <p:nvPr>
            <p:ph type="sldNum" sz="quarter" idx="12"/>
          </p:nvPr>
        </p:nvSpPr>
        <p:spPr/>
        <p:txBody>
          <a:bodyPr/>
          <a:lstStyle/>
          <a:p>
            <a:fld id="{65D443E6-070D-4FBA-9CDC-D8FA30D6C18C}" type="slidenum">
              <a:rPr lang="en-US" smtClean="0"/>
              <a:pPr/>
              <a:t>16</a:t>
            </a:fld>
            <a:endParaRPr lang="en-US"/>
          </a:p>
        </p:txBody>
      </p:sp>
    </p:spTree>
  </p:cSld>
  <p:clrMapOvr>
    <a:masterClrMapping/>
  </p:clrMapOvr>
  <p:transition spd="slow">
    <p:wipe di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Continued</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2800" dirty="0" smtClean="0">
                <a:latin typeface="Times New Roman" pitchFamily="18" charset="0"/>
                <a:cs typeface="Times New Roman" pitchFamily="18" charset="0"/>
              </a:rPr>
              <a:t>Post-trauma anxiety</a:t>
            </a:r>
          </a:p>
          <a:p>
            <a:pPr algn="just"/>
            <a:r>
              <a:rPr lang="en-US" sz="2800" dirty="0" smtClean="0">
                <a:latin typeface="Times New Roman" pitchFamily="18" charset="0"/>
                <a:cs typeface="Times New Roman" pitchFamily="18" charset="0"/>
              </a:rPr>
              <a:t>Grief and loss</a:t>
            </a:r>
          </a:p>
          <a:p>
            <a:pPr algn="just"/>
            <a:r>
              <a:rPr lang="en-US" sz="2800" dirty="0" smtClean="0">
                <a:latin typeface="Times New Roman" pitchFamily="18" charset="0"/>
                <a:cs typeface="Times New Roman" pitchFamily="18" charset="0"/>
              </a:rPr>
              <a:t>pain control </a:t>
            </a:r>
          </a:p>
          <a:p>
            <a:pPr algn="just"/>
            <a:r>
              <a:rPr lang="en-US" sz="2800" dirty="0" smtClean="0">
                <a:latin typeface="Times New Roman" pitchFamily="18" charset="0"/>
                <a:cs typeface="Times New Roman" pitchFamily="18" charset="0"/>
              </a:rPr>
              <a:t>To overcome habits, such as smoking or overeating.</a:t>
            </a:r>
          </a:p>
        </p:txBody>
      </p:sp>
      <p:sp>
        <p:nvSpPr>
          <p:cNvPr id="4" name="Date Placeholder 3"/>
          <p:cNvSpPr>
            <a:spLocks noGrp="1"/>
          </p:cNvSpPr>
          <p:nvPr>
            <p:ph type="dt" sz="half" idx="10"/>
          </p:nvPr>
        </p:nvSpPr>
        <p:spPr/>
        <p:txBody>
          <a:bodyPr/>
          <a:lstStyle/>
          <a:p>
            <a:fld id="{3834D58C-7AB9-4E19-AC8E-E73477F7849E}"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a:t>
            </a:r>
            <a:endParaRPr lang="en-US"/>
          </a:p>
        </p:txBody>
      </p:sp>
      <p:sp>
        <p:nvSpPr>
          <p:cNvPr id="6" name="Slide Number Placeholder 5"/>
          <p:cNvSpPr>
            <a:spLocks noGrp="1"/>
          </p:cNvSpPr>
          <p:nvPr>
            <p:ph type="sldNum" sz="quarter" idx="12"/>
          </p:nvPr>
        </p:nvSpPr>
        <p:spPr/>
        <p:txBody>
          <a:bodyPr/>
          <a:lstStyle/>
          <a:p>
            <a:fld id="{65D443E6-070D-4FBA-9CDC-D8FA30D6C18C}" type="slidenum">
              <a:rPr lang="en-US" smtClean="0"/>
              <a:pPr/>
              <a:t>17</a:t>
            </a:fld>
            <a:endParaRPr lang="en-US"/>
          </a:p>
        </p:txBody>
      </p:sp>
    </p:spTree>
  </p:cSld>
  <p:clrMapOvr>
    <a:masterClrMapping/>
  </p:clrMapOvr>
  <p:transition spd="slow">
    <p:wipe di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itchFamily="18" charset="0"/>
                <a:cs typeface="Times New Roman" pitchFamily="18" charset="0"/>
              </a:rPr>
              <a:t>Drawbacks of </a:t>
            </a:r>
            <a:r>
              <a:rPr lang="en-US" sz="3600" b="1" dirty="0" smtClean="0">
                <a:latin typeface="Times New Roman" pitchFamily="18" charset="0"/>
                <a:cs typeface="Times New Roman" pitchFamily="18" charset="0"/>
              </a:rPr>
              <a:t>Hypnosis</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r>
              <a:rPr lang="en-US" sz="2800" dirty="0" smtClean="0">
                <a:latin typeface="Times New Roman" pitchFamily="18" charset="0"/>
                <a:cs typeface="Times New Roman" pitchFamily="18" charset="0"/>
              </a:rPr>
              <a:t>Hypnosis might not be appropriate for a person who has psychotic symptoms, such as hallucinations and delusions, or for someone who is using drugs or alcohol. </a:t>
            </a:r>
          </a:p>
          <a:p>
            <a:r>
              <a:rPr lang="en-US" sz="2800" dirty="0" smtClean="0">
                <a:latin typeface="Times New Roman" pitchFamily="18" charset="0"/>
                <a:cs typeface="Times New Roman" pitchFamily="18" charset="0"/>
              </a:rPr>
              <a:t>Hypnosis also may be a less effective form of therapy than other more traditional treatments, such as medication, for psychiatric disorders.</a:t>
            </a:r>
          </a:p>
        </p:txBody>
      </p:sp>
      <p:sp>
        <p:nvSpPr>
          <p:cNvPr id="4" name="Date Placeholder 3"/>
          <p:cNvSpPr>
            <a:spLocks noGrp="1"/>
          </p:cNvSpPr>
          <p:nvPr>
            <p:ph type="dt" sz="half" idx="10"/>
          </p:nvPr>
        </p:nvSpPr>
        <p:spPr/>
        <p:txBody>
          <a:bodyPr/>
          <a:lstStyle/>
          <a:p>
            <a:fld id="{FC6240A4-7E1E-4D9B-8DFC-AFDAA063592D}"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a:t>
            </a:r>
            <a:endParaRPr lang="en-US"/>
          </a:p>
        </p:txBody>
      </p:sp>
      <p:sp>
        <p:nvSpPr>
          <p:cNvPr id="6" name="Slide Number Placeholder 5"/>
          <p:cNvSpPr>
            <a:spLocks noGrp="1"/>
          </p:cNvSpPr>
          <p:nvPr>
            <p:ph type="sldNum" sz="quarter" idx="12"/>
          </p:nvPr>
        </p:nvSpPr>
        <p:spPr/>
        <p:txBody>
          <a:bodyPr/>
          <a:lstStyle/>
          <a:p>
            <a:fld id="{65D443E6-070D-4FBA-9CDC-D8FA30D6C18C}" type="slidenum">
              <a:rPr lang="en-US" smtClean="0"/>
              <a:pPr/>
              <a:t>18</a:t>
            </a:fld>
            <a:endParaRPr lang="en-US"/>
          </a:p>
        </p:txBody>
      </p:sp>
    </p:spTree>
  </p:cSld>
  <p:clrMapOvr>
    <a:masterClrMapping/>
  </p:clrMapOvr>
  <p:transition spd="slow">
    <p:wipe di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a:bodyPr>
          <a:lstStyle/>
          <a:p>
            <a:r>
              <a:rPr lang="en-US" sz="3600" b="1" dirty="0" smtClean="0">
                <a:latin typeface="Times New Roman" pitchFamily="18" charset="0"/>
                <a:cs typeface="Times New Roman" pitchFamily="18" charset="0"/>
              </a:rPr>
              <a:t>Who Performs Hypnosis?</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2800" dirty="0" smtClean="0">
                <a:latin typeface="Times New Roman" pitchFamily="18" charset="0"/>
                <a:cs typeface="Times New Roman" pitchFamily="18" charset="0"/>
              </a:rPr>
              <a:t>Hypnosis </a:t>
            </a:r>
            <a:r>
              <a:rPr lang="en-US" sz="2800" dirty="0">
                <a:latin typeface="Times New Roman" pitchFamily="18" charset="0"/>
                <a:cs typeface="Times New Roman" pitchFamily="18" charset="0"/>
              </a:rPr>
              <a:t>is performed by a licensed or certified mental health professional who is specially trained in this technique.</a:t>
            </a:r>
          </a:p>
          <a:p>
            <a:pPr algn="just"/>
            <a:endParaRPr lang="en-US" sz="28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9D341518-107C-476F-B31F-E93899006362}"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a:t>
            </a:r>
            <a:endParaRPr lang="en-US"/>
          </a:p>
        </p:txBody>
      </p:sp>
      <p:sp>
        <p:nvSpPr>
          <p:cNvPr id="6" name="Slide Number Placeholder 5"/>
          <p:cNvSpPr>
            <a:spLocks noGrp="1"/>
          </p:cNvSpPr>
          <p:nvPr>
            <p:ph type="sldNum" sz="quarter" idx="12"/>
          </p:nvPr>
        </p:nvSpPr>
        <p:spPr/>
        <p:txBody>
          <a:bodyPr/>
          <a:lstStyle/>
          <a:p>
            <a:fld id="{65D443E6-070D-4FBA-9CDC-D8FA30D6C18C}" type="slidenum">
              <a:rPr lang="en-US" smtClean="0"/>
              <a:pPr/>
              <a:t>19</a:t>
            </a:fld>
            <a:endParaRPr lang="en-US"/>
          </a:p>
        </p:txBody>
      </p:sp>
    </p:spTree>
  </p:cSld>
  <p:clrMapOvr>
    <a:masterClrMapping/>
  </p:clrMapOvr>
  <p:transition spd="slow">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sz="3600" b="1" dirty="0" smtClean="0">
                <a:latin typeface="Times New Roman" pitchFamily="18" charset="0"/>
                <a:cs typeface="Times New Roman" pitchFamily="18" charset="0"/>
              </a:rPr>
              <a:t>Contents</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800" dirty="0" smtClean="0">
                <a:latin typeface="Times New Roman" pitchFamily="18" charset="0"/>
                <a:cs typeface="Times New Roman" pitchFamily="18" charset="0"/>
              </a:rPr>
              <a:t>Hypnosis</a:t>
            </a:r>
          </a:p>
          <a:p>
            <a:r>
              <a:rPr lang="en-US" sz="2800" dirty="0" smtClean="0">
                <a:latin typeface="Times New Roman" pitchFamily="18" charset="0"/>
                <a:cs typeface="Times New Roman" pitchFamily="18" charset="0"/>
              </a:rPr>
              <a:t>Why it is done</a:t>
            </a:r>
          </a:p>
          <a:p>
            <a:r>
              <a:rPr lang="en-US" sz="2800" dirty="0" smtClean="0">
                <a:latin typeface="Times New Roman" pitchFamily="18" charset="0"/>
                <a:cs typeface="Times New Roman" pitchFamily="18" charset="0"/>
              </a:rPr>
              <a:t>Types of hypnosis</a:t>
            </a:r>
          </a:p>
          <a:p>
            <a:r>
              <a:rPr lang="en-US" sz="2800" dirty="0" smtClean="0">
                <a:latin typeface="Times New Roman" pitchFamily="18" charset="0"/>
                <a:cs typeface="Times New Roman" pitchFamily="18" charset="0"/>
              </a:rPr>
              <a:t>How does hypnosis works</a:t>
            </a:r>
          </a:p>
          <a:p>
            <a:r>
              <a:rPr lang="en-US" sz="2800" dirty="0" smtClean="0">
                <a:latin typeface="Times New Roman" pitchFamily="18" charset="0"/>
                <a:cs typeface="Times New Roman" pitchFamily="18" charset="0"/>
              </a:rPr>
              <a:t>Benefits of hypnosis</a:t>
            </a:r>
          </a:p>
          <a:p>
            <a:r>
              <a:rPr lang="en-US" sz="2800" dirty="0" smtClean="0">
                <a:latin typeface="Times New Roman" pitchFamily="18" charset="0"/>
                <a:cs typeface="Times New Roman" pitchFamily="18" charset="0"/>
              </a:rPr>
              <a:t>Drawbacks of hypnosis</a:t>
            </a:r>
          </a:p>
          <a:p>
            <a:r>
              <a:rPr lang="en-US" sz="2800" dirty="0" smtClean="0">
                <a:latin typeface="Times New Roman" pitchFamily="18" charset="0"/>
                <a:cs typeface="Times New Roman" pitchFamily="18" charset="0"/>
              </a:rPr>
              <a:t>Who performs hypnosis</a:t>
            </a:r>
          </a:p>
        </p:txBody>
      </p:sp>
      <p:sp>
        <p:nvSpPr>
          <p:cNvPr id="4" name="Date Placeholder 3"/>
          <p:cNvSpPr>
            <a:spLocks noGrp="1"/>
          </p:cNvSpPr>
          <p:nvPr>
            <p:ph type="dt" sz="half" idx="10"/>
          </p:nvPr>
        </p:nvSpPr>
        <p:spPr/>
        <p:txBody>
          <a:bodyPr/>
          <a:lstStyle/>
          <a:p>
            <a:fld id="{7BE43C36-1963-4E8E-B275-00D05A9EBD48}"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a:t>
            </a:r>
            <a:endParaRPr lang="en-US"/>
          </a:p>
        </p:txBody>
      </p:sp>
      <p:sp>
        <p:nvSpPr>
          <p:cNvPr id="6" name="Slide Number Placeholder 5"/>
          <p:cNvSpPr>
            <a:spLocks noGrp="1"/>
          </p:cNvSpPr>
          <p:nvPr>
            <p:ph type="sldNum" sz="quarter" idx="12"/>
          </p:nvPr>
        </p:nvSpPr>
        <p:spPr/>
        <p:txBody>
          <a:bodyPr/>
          <a:lstStyle/>
          <a:p>
            <a:fld id="{65D443E6-070D-4FBA-9CDC-D8FA30D6C18C}" type="slidenum">
              <a:rPr lang="en-US" smtClean="0"/>
              <a:pPr/>
              <a:t>2</a:t>
            </a:fld>
            <a:endParaRPr lang="en-US"/>
          </a:p>
        </p:txBody>
      </p:sp>
    </p:spTree>
  </p:cSld>
  <p:clrMapOvr>
    <a:masterClrMapping/>
  </p:clrMapOvr>
  <p:transition spd="slow">
    <p:wipe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Meditation</a:t>
            </a:r>
            <a:endParaRPr lang="en-US" dirty="0"/>
          </a:p>
        </p:txBody>
      </p:sp>
      <p:sp>
        <p:nvSpPr>
          <p:cNvPr id="3" name="Date Placeholder 2"/>
          <p:cNvSpPr>
            <a:spLocks noGrp="1"/>
          </p:cNvSpPr>
          <p:nvPr>
            <p:ph type="dt" sz="half" idx="10"/>
          </p:nvPr>
        </p:nvSpPr>
        <p:spPr/>
        <p:txBody>
          <a:bodyPr/>
          <a:lstStyle/>
          <a:p>
            <a:fld id="{3D0C6C51-3142-42DE-929F-FD847D9E9570}" type="datetime1">
              <a:rPr lang="en-US" smtClean="0"/>
              <a:t>4/1/2020</a:t>
            </a:fld>
            <a:endParaRPr lang="en-US"/>
          </a:p>
        </p:txBody>
      </p:sp>
      <p:sp>
        <p:nvSpPr>
          <p:cNvPr id="4" name="Footer Placeholder 3"/>
          <p:cNvSpPr>
            <a:spLocks noGrp="1"/>
          </p:cNvSpPr>
          <p:nvPr>
            <p:ph type="ftr" sz="quarter" idx="11"/>
          </p:nvPr>
        </p:nvSpPr>
        <p:spPr/>
        <p:txBody>
          <a:bodyPr/>
          <a:lstStyle/>
          <a:p>
            <a:r>
              <a:rPr lang="en-US" smtClean="0"/>
              <a:t>Dr Amina Muazzam</a:t>
            </a:r>
            <a:endParaRPr lang="en-US"/>
          </a:p>
        </p:txBody>
      </p:sp>
      <p:sp>
        <p:nvSpPr>
          <p:cNvPr id="5" name="Slide Number Placeholder 4"/>
          <p:cNvSpPr>
            <a:spLocks noGrp="1"/>
          </p:cNvSpPr>
          <p:nvPr>
            <p:ph type="sldNum" sz="quarter" idx="12"/>
          </p:nvPr>
        </p:nvSpPr>
        <p:spPr/>
        <p:txBody>
          <a:bodyPr/>
          <a:lstStyle/>
          <a:p>
            <a:fld id="{65D443E6-070D-4FBA-9CDC-D8FA30D6C18C}" type="slidenum">
              <a:rPr lang="en-US" smtClean="0"/>
              <a:pPr/>
              <a:t>20</a:t>
            </a:fld>
            <a:endParaRPr lang="en-US"/>
          </a:p>
        </p:txBody>
      </p:sp>
    </p:spTree>
  </p:cSld>
  <p:clrMapOvr>
    <a:masterClrMapping/>
  </p:clrMapOvr>
  <p:transition spd="slow">
    <p:wipe di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rmAutofit/>
          </a:bodyPr>
          <a:lstStyle/>
          <a:p>
            <a:r>
              <a:rPr lang="en-US" sz="3600" b="1" dirty="0" smtClean="0">
                <a:latin typeface="Times New Roman" pitchFamily="18" charset="0"/>
                <a:cs typeface="Times New Roman" pitchFamily="18" charset="0"/>
              </a:rPr>
              <a:t>Meditation</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828800"/>
            <a:ext cx="8229600" cy="4389120"/>
          </a:xfrm>
        </p:spPr>
        <p:txBody>
          <a:bodyPr>
            <a:noAutofit/>
          </a:bodyPr>
          <a:lstStyle/>
          <a:p>
            <a:pPr algn="just"/>
            <a:r>
              <a:rPr lang="en-US" sz="2800" dirty="0" smtClean="0">
                <a:latin typeface="Times New Roman" pitchFamily="18" charset="0"/>
                <a:cs typeface="Times New Roman" pitchFamily="18" charset="0"/>
              </a:rPr>
              <a:t>Meditation </a:t>
            </a:r>
            <a:r>
              <a:rPr lang="en-US" sz="2800" dirty="0">
                <a:latin typeface="Times New Roman" pitchFamily="18" charset="0"/>
                <a:cs typeface="Times New Roman" pitchFamily="18" charset="0"/>
              </a:rPr>
              <a:t>is an experience of relaxing the body, quieting the mind, and awakening the </a:t>
            </a:r>
            <a:r>
              <a:rPr lang="en-US" sz="2800" dirty="0" smtClean="0">
                <a:latin typeface="Times New Roman" pitchFamily="18" charset="0"/>
                <a:cs typeface="Times New Roman" pitchFamily="18" charset="0"/>
              </a:rPr>
              <a:t>spirit.</a:t>
            </a:r>
          </a:p>
          <a:p>
            <a:pPr algn="just"/>
            <a:r>
              <a:rPr lang="en-US" sz="2800" dirty="0" smtClean="0">
                <a:latin typeface="Times New Roman" pitchFamily="18" charset="0"/>
                <a:cs typeface="Times New Roman" pitchFamily="18" charset="0"/>
              </a:rPr>
              <a:t>Meditation is a practice where an individual uses a technique – such as mindfulness, or focusing their mind on a particular object, thought or activity – to train attention and awareness, and achieve a mentally clear and emotionally calm and stable state.</a:t>
            </a:r>
            <a:endParaRPr lang="en-US" sz="28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E9006C0B-F5CA-44E7-B8D2-68DE05F542D3}"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a:t>
            </a:r>
            <a:endParaRPr lang="en-US"/>
          </a:p>
        </p:txBody>
      </p:sp>
      <p:sp>
        <p:nvSpPr>
          <p:cNvPr id="6" name="Slide Number Placeholder 5"/>
          <p:cNvSpPr>
            <a:spLocks noGrp="1"/>
          </p:cNvSpPr>
          <p:nvPr>
            <p:ph type="sldNum" sz="quarter" idx="12"/>
          </p:nvPr>
        </p:nvSpPr>
        <p:spPr/>
        <p:txBody>
          <a:bodyPr/>
          <a:lstStyle/>
          <a:p>
            <a:fld id="{65D443E6-070D-4FBA-9CDC-D8FA30D6C18C}" type="slidenum">
              <a:rPr lang="en-US" smtClean="0"/>
              <a:pPr/>
              <a:t>21</a:t>
            </a:fld>
            <a:endParaRPr lang="en-US"/>
          </a:p>
        </p:txBody>
      </p:sp>
    </p:spTree>
  </p:cSld>
  <p:clrMapOvr>
    <a:masterClrMapping/>
  </p:clrMapOvr>
  <p:transition spd="slow">
    <p:wipe di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Continued</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2800" dirty="0">
                <a:latin typeface="Times New Roman" pitchFamily="18" charset="0"/>
                <a:cs typeface="Times New Roman" pitchFamily="18" charset="0"/>
              </a:rPr>
              <a:t>Meditation is a spiritual practice and a form of alternative medicine that aims to provide physical relaxation and mental </a:t>
            </a:r>
            <a:r>
              <a:rPr lang="en-US" sz="2800" dirty="0" smtClean="0">
                <a:latin typeface="Times New Roman" pitchFamily="18" charset="0"/>
                <a:cs typeface="Times New Roman" pitchFamily="18" charset="0"/>
              </a:rPr>
              <a:t>clarity.</a:t>
            </a:r>
          </a:p>
          <a:p>
            <a:pPr algn="just"/>
            <a:r>
              <a:rPr lang="en-US" sz="2800" dirty="0" smtClean="0">
                <a:latin typeface="Times New Roman" pitchFamily="18" charset="0"/>
                <a:cs typeface="Times New Roman" pitchFamily="18" charset="0"/>
              </a:rPr>
              <a:t>It </a:t>
            </a:r>
            <a:r>
              <a:rPr lang="en-US" sz="2800" dirty="0">
                <a:latin typeface="Times New Roman" pitchFamily="18" charset="0"/>
                <a:cs typeface="Times New Roman" pitchFamily="18" charset="0"/>
              </a:rPr>
              <a:t>is usually practiced in a seated position with the eyes closed and with a focus on the breath. </a:t>
            </a:r>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The </a:t>
            </a:r>
            <a:r>
              <a:rPr lang="en-US" sz="2800" dirty="0">
                <a:latin typeface="Times New Roman" pitchFamily="18" charset="0"/>
                <a:cs typeface="Times New Roman" pitchFamily="18" charset="0"/>
              </a:rPr>
              <a:t>goal of meditation is not to free your mind of all thoughts but to be aware of your thoughts and to reflect on them without judgment. </a:t>
            </a:r>
          </a:p>
        </p:txBody>
      </p:sp>
      <p:sp>
        <p:nvSpPr>
          <p:cNvPr id="4" name="Date Placeholder 3"/>
          <p:cNvSpPr>
            <a:spLocks noGrp="1"/>
          </p:cNvSpPr>
          <p:nvPr>
            <p:ph type="dt" sz="half" idx="10"/>
          </p:nvPr>
        </p:nvSpPr>
        <p:spPr/>
        <p:txBody>
          <a:bodyPr/>
          <a:lstStyle/>
          <a:p>
            <a:fld id="{89FC487E-7186-4B2E-9782-BF265B9804F9}"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a:t>
            </a:r>
            <a:endParaRPr lang="en-US"/>
          </a:p>
        </p:txBody>
      </p:sp>
      <p:sp>
        <p:nvSpPr>
          <p:cNvPr id="6" name="Slide Number Placeholder 5"/>
          <p:cNvSpPr>
            <a:spLocks noGrp="1"/>
          </p:cNvSpPr>
          <p:nvPr>
            <p:ph type="sldNum" sz="quarter" idx="12"/>
          </p:nvPr>
        </p:nvSpPr>
        <p:spPr/>
        <p:txBody>
          <a:bodyPr/>
          <a:lstStyle/>
          <a:p>
            <a:fld id="{65D443E6-070D-4FBA-9CDC-D8FA30D6C18C}" type="slidenum">
              <a:rPr lang="en-US" smtClean="0"/>
              <a:pPr/>
              <a:t>22</a:t>
            </a:fld>
            <a:endParaRPr lang="en-US"/>
          </a:p>
        </p:txBody>
      </p:sp>
    </p:spTree>
  </p:cSld>
  <p:clrMapOvr>
    <a:masterClrMapping/>
  </p:clrMapOvr>
  <p:transition spd="slow">
    <p:wipe di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pitchFamily="18" charset="0"/>
                <a:cs typeface="Times New Roman" pitchFamily="18" charset="0"/>
              </a:rPr>
              <a:t>Continued</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2800" dirty="0" smtClean="0">
                <a:latin typeface="Times New Roman" pitchFamily="18" charset="0"/>
                <a:cs typeface="Times New Roman" pitchFamily="18" charset="0"/>
              </a:rPr>
              <a:t>Regular meditation can be used a tool for personal growth or to reduce the stress, pain, and anxiety associated with physical and mental ailments.</a:t>
            </a:r>
            <a:endParaRPr lang="en-US" sz="2800" dirty="0"/>
          </a:p>
        </p:txBody>
      </p:sp>
      <p:sp>
        <p:nvSpPr>
          <p:cNvPr id="4" name="Date Placeholder 3"/>
          <p:cNvSpPr>
            <a:spLocks noGrp="1"/>
          </p:cNvSpPr>
          <p:nvPr>
            <p:ph type="dt" sz="half" idx="10"/>
          </p:nvPr>
        </p:nvSpPr>
        <p:spPr/>
        <p:txBody>
          <a:bodyPr/>
          <a:lstStyle/>
          <a:p>
            <a:fld id="{A4E23A05-62A3-4271-8731-82A79AFC3D49}"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a:t>
            </a:r>
            <a:endParaRPr lang="en-US"/>
          </a:p>
        </p:txBody>
      </p:sp>
      <p:sp>
        <p:nvSpPr>
          <p:cNvPr id="6" name="Slide Number Placeholder 5"/>
          <p:cNvSpPr>
            <a:spLocks noGrp="1"/>
          </p:cNvSpPr>
          <p:nvPr>
            <p:ph type="sldNum" sz="quarter" idx="12"/>
          </p:nvPr>
        </p:nvSpPr>
        <p:spPr/>
        <p:txBody>
          <a:bodyPr/>
          <a:lstStyle/>
          <a:p>
            <a:fld id="{65D443E6-070D-4FBA-9CDC-D8FA30D6C18C}" type="slidenum">
              <a:rPr lang="en-US" smtClean="0"/>
              <a:pPr/>
              <a:t>23</a:t>
            </a:fld>
            <a:endParaRPr lang="en-US"/>
          </a:p>
        </p:txBody>
      </p:sp>
    </p:spTree>
  </p:cSld>
  <p:clrMapOvr>
    <a:masterClrMapping/>
  </p:clrMapOvr>
  <p:transition spd="slow">
    <p:wipe di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en-US" sz="3600" dirty="0" smtClean="0">
                <a:latin typeface="Times New Roman" pitchFamily="18" charset="0"/>
                <a:cs typeface="Times New Roman" pitchFamily="18" charset="0"/>
              </a:rPr>
              <a:t>Types of Meditation</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buNone/>
            </a:pPr>
            <a:r>
              <a:rPr lang="en-US" sz="2800" dirty="0" smtClean="0">
                <a:latin typeface="Times New Roman" pitchFamily="18" charset="0"/>
                <a:cs typeface="Times New Roman" pitchFamily="18" charset="0"/>
              </a:rPr>
              <a:t>	There </a:t>
            </a:r>
            <a:r>
              <a:rPr lang="en-US" sz="2800" dirty="0">
                <a:latin typeface="Times New Roman" pitchFamily="18" charset="0"/>
                <a:cs typeface="Times New Roman" pitchFamily="18" charset="0"/>
              </a:rPr>
              <a:t>are two main </a:t>
            </a:r>
            <a:r>
              <a:rPr lang="en-US" sz="2800" dirty="0" smtClean="0">
                <a:latin typeface="Times New Roman" pitchFamily="18" charset="0"/>
                <a:cs typeface="Times New Roman" pitchFamily="18" charset="0"/>
              </a:rPr>
              <a:t>types of meditation: </a:t>
            </a:r>
          </a:p>
          <a:p>
            <a:pPr algn="just"/>
            <a:r>
              <a:rPr lang="en-US" sz="2800" dirty="0" smtClean="0">
                <a:latin typeface="Times New Roman" pitchFamily="18" charset="0"/>
                <a:cs typeface="Times New Roman" pitchFamily="18" charset="0"/>
              </a:rPr>
              <a:t>Concentrative meditation</a:t>
            </a:r>
          </a:p>
          <a:p>
            <a:pPr algn="just"/>
            <a:r>
              <a:rPr lang="en-US" sz="2800" dirty="0" smtClean="0">
                <a:latin typeface="Times New Roman" pitchFamily="18" charset="0"/>
                <a:cs typeface="Times New Roman" pitchFamily="18" charset="0"/>
              </a:rPr>
              <a:t>Mindfulness meditation</a:t>
            </a:r>
            <a:r>
              <a:rPr lang="en-US" sz="2800" dirty="0">
                <a:latin typeface="Times New Roman" pitchFamily="18" charset="0"/>
                <a:cs typeface="Times New Roman" pitchFamily="18" charset="0"/>
              </a:rPr>
              <a:t>.</a:t>
            </a:r>
          </a:p>
          <a:p>
            <a:pPr lvl="0" algn="just">
              <a:buNone/>
            </a:pPr>
            <a:r>
              <a:rPr lang="en-US" sz="2800" dirty="0" smtClean="0">
                <a:latin typeface="Times New Roman" pitchFamily="18" charset="0"/>
                <a:cs typeface="Times New Roman" pitchFamily="18" charset="0"/>
              </a:rPr>
              <a:t>	C</a:t>
            </a:r>
            <a:r>
              <a:rPr lang="en-US" sz="2800" b="1" dirty="0" smtClean="0">
                <a:latin typeface="Times New Roman" pitchFamily="18" charset="0"/>
                <a:cs typeface="Times New Roman" pitchFamily="18" charset="0"/>
              </a:rPr>
              <a:t>oncentrative meditation</a:t>
            </a:r>
            <a:r>
              <a:rPr lang="en-US" sz="2800" dirty="0" smtClean="0">
                <a:latin typeface="Times New Roman" pitchFamily="18" charset="0"/>
                <a:cs typeface="Times New Roman" pitchFamily="18" charset="0"/>
              </a:rPr>
              <a:t>:</a:t>
            </a:r>
          </a:p>
          <a:p>
            <a:pPr lvl="0" algn="just"/>
            <a:r>
              <a:rPr lang="en-US" sz="2800" dirty="0" smtClean="0">
                <a:latin typeface="Times New Roman" pitchFamily="18" charset="0"/>
                <a:cs typeface="Times New Roman" pitchFamily="18" charset="0"/>
              </a:rPr>
              <a:t>you </a:t>
            </a:r>
            <a:r>
              <a:rPr lang="en-US" sz="2800" dirty="0">
                <a:latin typeface="Times New Roman" pitchFamily="18" charset="0"/>
                <a:cs typeface="Times New Roman" pitchFamily="18" charset="0"/>
              </a:rPr>
              <a:t>focus all of your attention on a specific object while tuning out everything else around you. </a:t>
            </a:r>
            <a:endParaRPr lang="en-US" sz="2800" dirty="0" smtClean="0">
              <a:latin typeface="Times New Roman" pitchFamily="18" charset="0"/>
              <a:cs typeface="Times New Roman" pitchFamily="18" charset="0"/>
            </a:endParaRPr>
          </a:p>
          <a:p>
            <a:pPr lvl="0" algn="just"/>
            <a:r>
              <a:rPr lang="en-US" sz="2800" dirty="0" smtClean="0">
                <a:latin typeface="Times New Roman" pitchFamily="18" charset="0"/>
                <a:cs typeface="Times New Roman" pitchFamily="18" charset="0"/>
              </a:rPr>
              <a:t>The </a:t>
            </a:r>
            <a:r>
              <a:rPr lang="en-US" sz="2800" dirty="0">
                <a:latin typeface="Times New Roman" pitchFamily="18" charset="0"/>
                <a:cs typeface="Times New Roman" pitchFamily="18" charset="0"/>
              </a:rPr>
              <a:t>goal is to really experience whatever you are focusing on, whether it's your breath, a specific </a:t>
            </a:r>
            <a:r>
              <a:rPr lang="en-US" sz="2800" dirty="0" smtClean="0">
                <a:latin typeface="Times New Roman" pitchFamily="18" charset="0"/>
                <a:cs typeface="Times New Roman" pitchFamily="18" charset="0"/>
              </a:rPr>
              <a:t>word, </a:t>
            </a:r>
            <a:r>
              <a:rPr lang="en-US" sz="2800" dirty="0">
                <a:latin typeface="Times New Roman" pitchFamily="18" charset="0"/>
                <a:cs typeface="Times New Roman" pitchFamily="18" charset="0"/>
              </a:rPr>
              <a:t>in order to reach a higher state of being</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07F7A81B-94FD-44DF-B812-AEA035838BC8}"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a:t>
            </a:r>
            <a:endParaRPr lang="en-US"/>
          </a:p>
        </p:txBody>
      </p:sp>
      <p:sp>
        <p:nvSpPr>
          <p:cNvPr id="6" name="Slide Number Placeholder 5"/>
          <p:cNvSpPr>
            <a:spLocks noGrp="1"/>
          </p:cNvSpPr>
          <p:nvPr>
            <p:ph type="sldNum" sz="quarter" idx="12"/>
          </p:nvPr>
        </p:nvSpPr>
        <p:spPr/>
        <p:txBody>
          <a:bodyPr/>
          <a:lstStyle/>
          <a:p>
            <a:fld id="{65D443E6-070D-4FBA-9CDC-D8FA30D6C18C}" type="slidenum">
              <a:rPr lang="en-US" smtClean="0"/>
              <a:pPr/>
              <a:t>24</a:t>
            </a:fld>
            <a:endParaRPr lang="en-US"/>
          </a:p>
        </p:txBody>
      </p:sp>
    </p:spTree>
  </p:cSld>
  <p:clrMapOvr>
    <a:masterClrMapping/>
  </p:clrMapOvr>
  <p:transition spd="slow">
    <p:wipe di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latin typeface="Times New Roman" pitchFamily="18" charset="0"/>
                <a:cs typeface="Times New Roman" pitchFamily="18" charset="0"/>
              </a:rPr>
              <a:t>Continued</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lvl="0" algn="just">
              <a:buNone/>
            </a:pPr>
            <a:r>
              <a:rPr lang="en-US" sz="2800" b="1" dirty="0" smtClean="0">
                <a:latin typeface="Times New Roman" pitchFamily="18" charset="0"/>
                <a:cs typeface="Times New Roman" pitchFamily="18" charset="0"/>
              </a:rPr>
              <a:t>	Mindfulness meditation: </a:t>
            </a:r>
          </a:p>
          <a:p>
            <a:pPr lvl="0" algn="just"/>
            <a:r>
              <a:rPr lang="en-US" sz="2800" dirty="0" smtClean="0">
                <a:latin typeface="Times New Roman" pitchFamily="18" charset="0"/>
                <a:cs typeface="Times New Roman" pitchFamily="18" charset="0"/>
              </a:rPr>
              <a:t>It includes, both</a:t>
            </a:r>
            <a:r>
              <a:rPr lang="en-US" sz="2800" b="1"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mindfulness-based stress reduction (MBSR) and mindfulness-based cognitive therapy (MBCT). </a:t>
            </a:r>
          </a:p>
          <a:p>
            <a:pPr lvl="0" algn="just"/>
            <a:r>
              <a:rPr lang="en-US" sz="2800" dirty="0" smtClean="0">
                <a:latin typeface="Times New Roman" pitchFamily="18" charset="0"/>
                <a:cs typeface="Times New Roman" pitchFamily="18" charset="0"/>
              </a:rPr>
              <a:t>Mindfulness can target different issues, such as depression.</a:t>
            </a:r>
          </a:p>
          <a:p>
            <a:pPr lvl="0" algn="just"/>
            <a:r>
              <a:rPr lang="en-US" sz="2800" dirty="0" smtClean="0">
                <a:latin typeface="Times New Roman" pitchFamily="18" charset="0"/>
                <a:cs typeface="Times New Roman" pitchFamily="18" charset="0"/>
              </a:rPr>
              <a:t>It involves the state of being aware of and involved in the present moment and making yourself open, aware and accepting.</a:t>
            </a:r>
          </a:p>
        </p:txBody>
      </p:sp>
      <p:sp>
        <p:nvSpPr>
          <p:cNvPr id="4" name="Date Placeholder 3"/>
          <p:cNvSpPr>
            <a:spLocks noGrp="1"/>
          </p:cNvSpPr>
          <p:nvPr>
            <p:ph type="dt" sz="half" idx="10"/>
          </p:nvPr>
        </p:nvSpPr>
        <p:spPr/>
        <p:txBody>
          <a:bodyPr/>
          <a:lstStyle/>
          <a:p>
            <a:fld id="{68C852F7-FE22-4674-A4A5-3C0BC502F618}"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a:t>
            </a:r>
            <a:endParaRPr lang="en-US"/>
          </a:p>
        </p:txBody>
      </p:sp>
      <p:sp>
        <p:nvSpPr>
          <p:cNvPr id="6" name="Slide Number Placeholder 5"/>
          <p:cNvSpPr>
            <a:spLocks noGrp="1"/>
          </p:cNvSpPr>
          <p:nvPr>
            <p:ph type="sldNum" sz="quarter" idx="12"/>
          </p:nvPr>
        </p:nvSpPr>
        <p:spPr/>
        <p:txBody>
          <a:bodyPr/>
          <a:lstStyle/>
          <a:p>
            <a:fld id="{65D443E6-070D-4FBA-9CDC-D8FA30D6C18C}" type="slidenum">
              <a:rPr lang="en-US" smtClean="0"/>
              <a:pPr/>
              <a:t>25</a:t>
            </a:fld>
            <a:endParaRPr lang="en-US"/>
          </a:p>
        </p:txBody>
      </p:sp>
    </p:spTree>
  </p:cSld>
  <p:clrMapOvr>
    <a:masterClrMapping/>
  </p:clrMapOvr>
  <p:transition spd="slow">
    <p:wipe di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990600"/>
          </a:xfrm>
        </p:spPr>
        <p:txBody>
          <a:bodyPr>
            <a:normAutofit/>
          </a:bodyPr>
          <a:lstStyle/>
          <a:p>
            <a:r>
              <a:rPr lang="en-US" sz="3600" b="1" dirty="0">
                <a:latin typeface="Times New Roman" pitchFamily="18" charset="0"/>
                <a:cs typeface="Times New Roman" pitchFamily="18" charset="0"/>
              </a:rPr>
              <a:t>Techniques and Varieties of </a:t>
            </a:r>
            <a:r>
              <a:rPr lang="en-US" sz="3600" b="1" dirty="0" smtClean="0">
                <a:latin typeface="Times New Roman" pitchFamily="18" charset="0"/>
                <a:cs typeface="Times New Roman" pitchFamily="18" charset="0"/>
              </a:rPr>
              <a:t>Meditation</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pPr algn="just">
              <a:buNone/>
            </a:pPr>
            <a:r>
              <a:rPr lang="en-US" sz="2800" dirty="0" smtClean="0">
                <a:latin typeface="Times New Roman" pitchFamily="18" charset="0"/>
                <a:cs typeface="Times New Roman" pitchFamily="18" charset="0"/>
              </a:rPr>
              <a:t>	Different </a:t>
            </a:r>
            <a:r>
              <a:rPr lang="en-US" sz="2800" dirty="0">
                <a:latin typeface="Times New Roman" pitchFamily="18" charset="0"/>
                <a:cs typeface="Times New Roman" pitchFamily="18" charset="0"/>
              </a:rPr>
              <a:t>meditation techniques </a:t>
            </a:r>
            <a:r>
              <a:rPr lang="en-US" sz="2800" dirty="0" smtClean="0">
                <a:latin typeface="Times New Roman" pitchFamily="18" charset="0"/>
                <a:cs typeface="Times New Roman" pitchFamily="18" charset="0"/>
              </a:rPr>
              <a:t>include: </a:t>
            </a:r>
          </a:p>
          <a:p>
            <a:pPr algn="just"/>
            <a:r>
              <a:rPr lang="en-US" sz="2800" dirty="0" smtClean="0">
                <a:latin typeface="Times New Roman" pitchFamily="18" charset="0"/>
                <a:cs typeface="Times New Roman" pitchFamily="18" charset="0"/>
              </a:rPr>
              <a:t>Meditation </a:t>
            </a:r>
            <a:r>
              <a:rPr lang="en-US" sz="2800" dirty="0">
                <a:latin typeface="Times New Roman" pitchFamily="18" charset="0"/>
                <a:cs typeface="Times New Roman" pitchFamily="18" charset="0"/>
              </a:rPr>
              <a:t>of </a:t>
            </a:r>
            <a:r>
              <a:rPr lang="en-US" sz="2800" dirty="0" smtClean="0">
                <a:latin typeface="Times New Roman" pitchFamily="18" charset="0"/>
                <a:cs typeface="Times New Roman" pitchFamily="18" charset="0"/>
              </a:rPr>
              <a:t>breath </a:t>
            </a:r>
          </a:p>
          <a:p>
            <a:pPr algn="just"/>
            <a:r>
              <a:rPr lang="en-US" sz="2800" dirty="0" smtClean="0">
                <a:latin typeface="Times New Roman" pitchFamily="18" charset="0"/>
                <a:cs typeface="Times New Roman" pitchFamily="18" charset="0"/>
              </a:rPr>
              <a:t>Devotional meditation</a:t>
            </a:r>
          </a:p>
          <a:p>
            <a:pPr algn="just"/>
            <a:r>
              <a:rPr lang="en-US" sz="2800" dirty="0" smtClean="0">
                <a:latin typeface="Times New Roman" pitchFamily="18" charset="0"/>
                <a:cs typeface="Times New Roman" pitchFamily="18" charset="0"/>
              </a:rPr>
              <a:t>Relaxation </a:t>
            </a:r>
            <a:r>
              <a:rPr lang="en-US" sz="2800" dirty="0">
                <a:latin typeface="Times New Roman" pitchFamily="18" charset="0"/>
                <a:cs typeface="Times New Roman" pitchFamily="18" charset="0"/>
              </a:rPr>
              <a:t>meditation. </a:t>
            </a:r>
            <a:endParaRPr lang="en-US" sz="2800" dirty="0" smtClean="0">
              <a:latin typeface="Times New Roman" pitchFamily="18" charset="0"/>
              <a:cs typeface="Times New Roman" pitchFamily="18" charset="0"/>
            </a:endParaRPr>
          </a:p>
          <a:p>
            <a:pPr algn="just">
              <a:buNone/>
            </a:pPr>
            <a:r>
              <a:rPr lang="en-US" sz="2800" b="1" dirty="0" smtClean="0">
                <a:latin typeface="Times New Roman" pitchFamily="18" charset="0"/>
                <a:cs typeface="Times New Roman" pitchFamily="18" charset="0"/>
              </a:rPr>
              <a:t>	Meditation </a:t>
            </a:r>
            <a:r>
              <a:rPr lang="en-US" sz="2800" b="1" dirty="0">
                <a:latin typeface="Times New Roman" pitchFamily="18" charset="0"/>
                <a:cs typeface="Times New Roman" pitchFamily="18" charset="0"/>
              </a:rPr>
              <a:t>of </a:t>
            </a:r>
            <a:r>
              <a:rPr lang="en-US" sz="2800" b="1" dirty="0" smtClean="0">
                <a:latin typeface="Times New Roman" pitchFamily="18" charset="0"/>
                <a:cs typeface="Times New Roman" pitchFamily="18" charset="0"/>
              </a:rPr>
              <a:t>breath:</a:t>
            </a:r>
          </a:p>
          <a:p>
            <a:pPr algn="just"/>
            <a:r>
              <a:rPr lang="en-US" sz="2800" dirty="0" smtClean="0">
                <a:latin typeface="Times New Roman" pitchFamily="18" charset="0"/>
                <a:cs typeface="Times New Roman" pitchFamily="18" charset="0"/>
              </a:rPr>
              <a:t>It can </a:t>
            </a:r>
            <a:r>
              <a:rPr lang="en-US" sz="2800" dirty="0">
                <a:latin typeface="Times New Roman" pitchFamily="18" charset="0"/>
                <a:cs typeface="Times New Roman" pitchFamily="18" charset="0"/>
              </a:rPr>
              <a:t>be described as the most traditional form of </a:t>
            </a:r>
            <a:r>
              <a:rPr lang="en-US" sz="2800" dirty="0" smtClean="0">
                <a:latin typeface="Times New Roman" pitchFamily="18" charset="0"/>
                <a:cs typeface="Times New Roman" pitchFamily="18" charset="0"/>
              </a:rPr>
              <a:t>meditation, in </a:t>
            </a:r>
            <a:r>
              <a:rPr lang="en-US" sz="2800" dirty="0">
                <a:latin typeface="Times New Roman" pitchFamily="18" charset="0"/>
                <a:cs typeface="Times New Roman" pitchFamily="18" charset="0"/>
              </a:rPr>
              <a:t>which a person sits comfortably and focuses on his or her breath entering and leaving the body. The concentration involved in this type of meditation helps clear a person’s mind and allows him or her to enter a state of deep relaxation and clear mind</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C859D41F-36E8-4F70-9CE6-16788AD15013}"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a:t>
            </a:r>
            <a:endParaRPr lang="en-US"/>
          </a:p>
        </p:txBody>
      </p:sp>
      <p:sp>
        <p:nvSpPr>
          <p:cNvPr id="6" name="Slide Number Placeholder 5"/>
          <p:cNvSpPr>
            <a:spLocks noGrp="1"/>
          </p:cNvSpPr>
          <p:nvPr>
            <p:ph type="sldNum" sz="quarter" idx="12"/>
          </p:nvPr>
        </p:nvSpPr>
        <p:spPr/>
        <p:txBody>
          <a:bodyPr/>
          <a:lstStyle/>
          <a:p>
            <a:fld id="{65D443E6-070D-4FBA-9CDC-D8FA30D6C18C}" type="slidenum">
              <a:rPr lang="en-US" smtClean="0"/>
              <a:pPr/>
              <a:t>26</a:t>
            </a:fld>
            <a:endParaRPr lang="en-US"/>
          </a:p>
        </p:txBody>
      </p:sp>
    </p:spTree>
  </p:cSld>
  <p:clrMapOvr>
    <a:masterClrMapping/>
  </p:clrMapOvr>
  <p:transition spd="slow">
    <p:wipe dir="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latin typeface="Times New Roman" pitchFamily="18" charset="0"/>
                <a:cs typeface="Times New Roman" pitchFamily="18" charset="0"/>
              </a:rPr>
              <a:t>Continued</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lgn="just" fontAlgn="base">
              <a:buNone/>
            </a:pPr>
            <a:r>
              <a:rPr lang="en-US" sz="2800" b="1" dirty="0" smtClean="0">
                <a:latin typeface="Times New Roman" pitchFamily="18" charset="0"/>
                <a:cs typeface="Times New Roman" pitchFamily="18" charset="0"/>
              </a:rPr>
              <a:t>	Devotional meditation:</a:t>
            </a:r>
          </a:p>
          <a:p>
            <a:pPr algn="just" fontAlgn="base"/>
            <a:r>
              <a:rPr lang="en-US" sz="2800" dirty="0" smtClean="0">
                <a:latin typeface="Times New Roman" pitchFamily="18" charset="0"/>
                <a:cs typeface="Times New Roman" pitchFamily="18" charset="0"/>
              </a:rPr>
              <a:t>It is </a:t>
            </a:r>
            <a:r>
              <a:rPr lang="en-US" sz="2800" dirty="0">
                <a:latin typeface="Times New Roman" pitchFamily="18" charset="0"/>
                <a:cs typeface="Times New Roman" pitchFamily="18" charset="0"/>
              </a:rPr>
              <a:t>very similar to meditation of breath, except instead of focusing on the breath entering and leaving a person’s body, the focus is on a particular object or concept. </a:t>
            </a:r>
            <a:endParaRPr lang="en-US" sz="2800" dirty="0" smtClean="0">
              <a:latin typeface="Times New Roman" pitchFamily="18" charset="0"/>
              <a:cs typeface="Times New Roman" pitchFamily="18" charset="0"/>
            </a:endParaRPr>
          </a:p>
          <a:p>
            <a:pPr algn="just" fontAlgn="base"/>
            <a:r>
              <a:rPr lang="en-US" sz="2800" dirty="0" smtClean="0">
                <a:latin typeface="Times New Roman" pitchFamily="18" charset="0"/>
                <a:cs typeface="Times New Roman" pitchFamily="18" charset="0"/>
              </a:rPr>
              <a:t>The </a:t>
            </a:r>
            <a:r>
              <a:rPr lang="en-US" sz="2800" dirty="0">
                <a:latin typeface="Times New Roman" pitchFamily="18" charset="0"/>
                <a:cs typeface="Times New Roman" pitchFamily="18" charset="0"/>
              </a:rPr>
              <a:t>object chosen assists the individual in focusing and calming his or her mind, often through repeated movements. </a:t>
            </a:r>
          </a:p>
        </p:txBody>
      </p:sp>
      <p:sp>
        <p:nvSpPr>
          <p:cNvPr id="4" name="Date Placeholder 3"/>
          <p:cNvSpPr>
            <a:spLocks noGrp="1"/>
          </p:cNvSpPr>
          <p:nvPr>
            <p:ph type="dt" sz="half" idx="10"/>
          </p:nvPr>
        </p:nvSpPr>
        <p:spPr/>
        <p:txBody>
          <a:bodyPr/>
          <a:lstStyle/>
          <a:p>
            <a:fld id="{C4C36A13-8C47-40E5-9174-1593150A4B76}"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a:t>
            </a:r>
            <a:endParaRPr lang="en-US"/>
          </a:p>
        </p:txBody>
      </p:sp>
      <p:sp>
        <p:nvSpPr>
          <p:cNvPr id="6" name="Slide Number Placeholder 5"/>
          <p:cNvSpPr>
            <a:spLocks noGrp="1"/>
          </p:cNvSpPr>
          <p:nvPr>
            <p:ph type="sldNum" sz="quarter" idx="12"/>
          </p:nvPr>
        </p:nvSpPr>
        <p:spPr/>
        <p:txBody>
          <a:bodyPr/>
          <a:lstStyle/>
          <a:p>
            <a:fld id="{65D443E6-070D-4FBA-9CDC-D8FA30D6C18C}" type="slidenum">
              <a:rPr lang="en-US" smtClean="0"/>
              <a:pPr/>
              <a:t>27</a:t>
            </a:fld>
            <a:endParaRPr lang="en-US"/>
          </a:p>
        </p:txBody>
      </p:sp>
    </p:spTree>
  </p:cSld>
  <p:clrMapOvr>
    <a:masterClrMapping/>
  </p:clrMapOvr>
  <p:transition spd="slow">
    <p:wipe di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Continued</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buNone/>
            </a:pPr>
            <a:r>
              <a:rPr lang="en-US" sz="2800" b="1" dirty="0" smtClean="0">
                <a:latin typeface="Times New Roman" pitchFamily="18" charset="0"/>
                <a:cs typeface="Times New Roman" pitchFamily="18" charset="0"/>
              </a:rPr>
              <a:t>	Relaxation meditation</a:t>
            </a:r>
            <a:r>
              <a:rPr lang="en-US" sz="2800" dirty="0" smtClean="0">
                <a:latin typeface="Times New Roman" pitchFamily="18" charset="0"/>
                <a:cs typeface="Times New Roman" pitchFamily="18" charset="0"/>
              </a:rPr>
              <a:t>:</a:t>
            </a:r>
          </a:p>
          <a:p>
            <a:pPr algn="just"/>
            <a:r>
              <a:rPr lang="en-US" sz="2800" dirty="0" smtClean="0">
                <a:latin typeface="Times New Roman" pitchFamily="18" charset="0"/>
                <a:cs typeface="Times New Roman" pitchFamily="18" charset="0"/>
              </a:rPr>
              <a:t>It is also known as progressive muscle relaxation,</a:t>
            </a:r>
          </a:p>
          <a:p>
            <a:pPr algn="just"/>
            <a:r>
              <a:rPr lang="en-US" sz="2800" dirty="0" smtClean="0">
                <a:latin typeface="Times New Roman" pitchFamily="18" charset="0"/>
                <a:cs typeface="Times New Roman" pitchFamily="18" charset="0"/>
              </a:rPr>
              <a:t>It allows a person to fully relax his or her entire body. This kind of relaxation involves systematically and rhythmically tightening and relaxing various muscle groups. By tightening and relaxing the various muscle groups in a person’s body, often working from one end of the body to another, relaxation (both physical and mental) is achieved.</a:t>
            </a:r>
          </a:p>
        </p:txBody>
      </p:sp>
      <p:sp>
        <p:nvSpPr>
          <p:cNvPr id="4" name="Date Placeholder 3"/>
          <p:cNvSpPr>
            <a:spLocks noGrp="1"/>
          </p:cNvSpPr>
          <p:nvPr>
            <p:ph type="dt" sz="half" idx="10"/>
          </p:nvPr>
        </p:nvSpPr>
        <p:spPr/>
        <p:txBody>
          <a:bodyPr/>
          <a:lstStyle/>
          <a:p>
            <a:fld id="{9F191AE1-C9EC-4B3F-84FD-DD76B0F06EF9}"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a:t>
            </a:r>
            <a:endParaRPr lang="en-US"/>
          </a:p>
        </p:txBody>
      </p:sp>
      <p:sp>
        <p:nvSpPr>
          <p:cNvPr id="6" name="Slide Number Placeholder 5"/>
          <p:cNvSpPr>
            <a:spLocks noGrp="1"/>
          </p:cNvSpPr>
          <p:nvPr>
            <p:ph type="sldNum" sz="quarter" idx="12"/>
          </p:nvPr>
        </p:nvSpPr>
        <p:spPr/>
        <p:txBody>
          <a:bodyPr/>
          <a:lstStyle/>
          <a:p>
            <a:fld id="{65D443E6-070D-4FBA-9CDC-D8FA30D6C18C}" type="slidenum">
              <a:rPr lang="en-US" smtClean="0"/>
              <a:pPr/>
              <a:t>28</a:t>
            </a:fld>
            <a:endParaRPr lang="en-US"/>
          </a:p>
        </p:txBody>
      </p:sp>
    </p:spTree>
  </p:cSld>
  <p:clrMapOvr>
    <a:masterClrMapping/>
  </p:clrMapOvr>
  <p:transition spd="slow">
    <p:wipe dir="d"/>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The Effects and Benefits of Meditation</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lgn="just" fontAlgn="base">
              <a:buNone/>
            </a:pPr>
            <a:r>
              <a:rPr lang="en-US" sz="2800" dirty="0" smtClean="0">
                <a:latin typeface="Times New Roman" pitchFamily="18" charset="0"/>
                <a:cs typeface="Times New Roman" pitchFamily="18" charset="0"/>
              </a:rPr>
              <a:t> 	Meditation have both physiological and psychological effects. </a:t>
            </a:r>
          </a:p>
          <a:p>
            <a:pPr algn="just" fontAlgn="base">
              <a:buNone/>
            </a:pPr>
            <a:r>
              <a:rPr lang="en-US" sz="2800" b="1" dirty="0" smtClean="0">
                <a:latin typeface="Times New Roman" pitchFamily="18" charset="0"/>
                <a:cs typeface="Times New Roman" pitchFamily="18" charset="0"/>
              </a:rPr>
              <a:t>	Physiological Effects:</a:t>
            </a:r>
          </a:p>
          <a:p>
            <a:pPr algn="just" fontAlgn="base"/>
            <a:r>
              <a:rPr lang="en-US" sz="2800" dirty="0" smtClean="0">
                <a:latin typeface="Times New Roman" pitchFamily="18" charset="0"/>
                <a:cs typeface="Times New Roman" pitchFamily="18" charset="0"/>
              </a:rPr>
              <a:t>Lowered state of physical arousal, </a:t>
            </a:r>
          </a:p>
          <a:p>
            <a:pPr algn="just" fontAlgn="base"/>
            <a:r>
              <a:rPr lang="en-US" sz="2800" dirty="0" smtClean="0">
                <a:latin typeface="Times New Roman" pitchFamily="18" charset="0"/>
                <a:cs typeface="Times New Roman" pitchFamily="18" charset="0"/>
              </a:rPr>
              <a:t>Reduced respiration rate, </a:t>
            </a:r>
          </a:p>
          <a:p>
            <a:pPr algn="just" fontAlgn="base"/>
            <a:r>
              <a:rPr lang="en-US" sz="2800" dirty="0" smtClean="0">
                <a:latin typeface="Times New Roman" pitchFamily="18" charset="0"/>
                <a:cs typeface="Times New Roman" pitchFamily="18" charset="0"/>
              </a:rPr>
              <a:t>Decreased heart rate, </a:t>
            </a:r>
          </a:p>
          <a:p>
            <a:pPr algn="just" fontAlgn="base"/>
            <a:r>
              <a:rPr lang="en-US" sz="2800" dirty="0" smtClean="0">
                <a:latin typeface="Times New Roman" pitchFamily="18" charset="0"/>
                <a:cs typeface="Times New Roman" pitchFamily="18" charset="0"/>
              </a:rPr>
              <a:t>Changes in brain wave patterns</a:t>
            </a:r>
            <a:endParaRPr lang="en-US" sz="28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B659DC29-39E1-4F91-8D68-4ABE58CD36CC}"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a:t>
            </a:r>
            <a:endParaRPr lang="en-US"/>
          </a:p>
        </p:txBody>
      </p:sp>
      <p:sp>
        <p:nvSpPr>
          <p:cNvPr id="6" name="Slide Number Placeholder 5"/>
          <p:cNvSpPr>
            <a:spLocks noGrp="1"/>
          </p:cNvSpPr>
          <p:nvPr>
            <p:ph type="sldNum" sz="quarter" idx="12"/>
          </p:nvPr>
        </p:nvSpPr>
        <p:spPr/>
        <p:txBody>
          <a:bodyPr/>
          <a:lstStyle/>
          <a:p>
            <a:fld id="{65D443E6-070D-4FBA-9CDC-D8FA30D6C18C}" type="slidenum">
              <a:rPr lang="en-US" smtClean="0"/>
              <a:pPr/>
              <a:t>29</a:t>
            </a:fld>
            <a:endParaRPr lang="en-US"/>
          </a:p>
        </p:txBody>
      </p:sp>
    </p:spTree>
  </p:cSld>
  <p:clrMapOvr>
    <a:masterClrMapping/>
  </p:clrMapOvr>
  <p:transition spd="slow">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1143000"/>
          </a:xfrm>
        </p:spPr>
        <p:txBody>
          <a:bodyPr/>
          <a:lstStyle/>
          <a:p>
            <a:r>
              <a:rPr lang="en-US" sz="3600" b="1" dirty="0" smtClean="0">
                <a:latin typeface="Times New Roman" pitchFamily="18" charset="0"/>
                <a:cs typeface="Times New Roman" pitchFamily="18" charset="0"/>
              </a:rPr>
              <a:t>Continued</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800" dirty="0" smtClean="0">
                <a:latin typeface="Times New Roman" pitchFamily="18" charset="0"/>
                <a:cs typeface="Times New Roman" pitchFamily="18" charset="0"/>
              </a:rPr>
              <a:t>Meditation</a:t>
            </a:r>
          </a:p>
          <a:p>
            <a:r>
              <a:rPr lang="en-US" sz="2800" dirty="0" smtClean="0">
                <a:latin typeface="Times New Roman" pitchFamily="18" charset="0"/>
                <a:cs typeface="Times New Roman" pitchFamily="18" charset="0"/>
              </a:rPr>
              <a:t>Types meditation</a:t>
            </a:r>
          </a:p>
          <a:p>
            <a:r>
              <a:rPr lang="en-US" sz="2800" dirty="0" smtClean="0">
                <a:latin typeface="Times New Roman" pitchFamily="18" charset="0"/>
                <a:cs typeface="Times New Roman" pitchFamily="18" charset="0"/>
              </a:rPr>
              <a:t>Techniques and verities of meditation</a:t>
            </a:r>
          </a:p>
          <a:p>
            <a:r>
              <a:rPr lang="en-US" sz="2800" dirty="0" smtClean="0">
                <a:latin typeface="Times New Roman" pitchFamily="18" charset="0"/>
                <a:cs typeface="Times New Roman" pitchFamily="18" charset="0"/>
              </a:rPr>
              <a:t>The effects and benefits of meditation</a:t>
            </a:r>
          </a:p>
          <a:p>
            <a:r>
              <a:rPr lang="en-US" sz="2800" dirty="0" smtClean="0">
                <a:latin typeface="Times New Roman" pitchFamily="18" charset="0"/>
                <a:cs typeface="Times New Roman" pitchFamily="18" charset="0"/>
              </a:rPr>
              <a:t>Difference between hypnosis and meditation</a:t>
            </a:r>
          </a:p>
        </p:txBody>
      </p:sp>
      <p:sp>
        <p:nvSpPr>
          <p:cNvPr id="4" name="Date Placeholder 3"/>
          <p:cNvSpPr>
            <a:spLocks noGrp="1"/>
          </p:cNvSpPr>
          <p:nvPr>
            <p:ph type="dt" sz="half" idx="10"/>
          </p:nvPr>
        </p:nvSpPr>
        <p:spPr/>
        <p:txBody>
          <a:bodyPr/>
          <a:lstStyle/>
          <a:p>
            <a:fld id="{204C4C1F-03DD-44D9-B824-414931169BB3}"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a:t>
            </a:r>
            <a:endParaRPr lang="en-US"/>
          </a:p>
        </p:txBody>
      </p:sp>
      <p:sp>
        <p:nvSpPr>
          <p:cNvPr id="6" name="Slide Number Placeholder 5"/>
          <p:cNvSpPr>
            <a:spLocks noGrp="1"/>
          </p:cNvSpPr>
          <p:nvPr>
            <p:ph type="sldNum" sz="quarter" idx="12"/>
          </p:nvPr>
        </p:nvSpPr>
        <p:spPr/>
        <p:txBody>
          <a:bodyPr/>
          <a:lstStyle/>
          <a:p>
            <a:fld id="{65D443E6-070D-4FBA-9CDC-D8FA30D6C18C}" type="slidenum">
              <a:rPr lang="en-US" smtClean="0"/>
              <a:pPr/>
              <a:t>3</a:t>
            </a:fld>
            <a:endParaRPr lang="en-US"/>
          </a:p>
        </p:txBody>
      </p:sp>
    </p:spTree>
  </p:cSld>
  <p:clrMapOvr>
    <a:masterClrMapping/>
  </p:clrMapOvr>
  <p:transition spd="slow">
    <p:wipe dir="d"/>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Continued</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lvl="0" algn="just" fontAlgn="base"/>
            <a:r>
              <a:rPr lang="en-US" sz="2800" dirty="0" smtClean="0">
                <a:latin typeface="Times New Roman" pitchFamily="18" charset="0"/>
                <a:cs typeface="Times New Roman" pitchFamily="18" charset="0"/>
              </a:rPr>
              <a:t>Increased blood flow to all parts of the body;</a:t>
            </a:r>
          </a:p>
          <a:p>
            <a:pPr lvl="0" algn="just" fontAlgn="base"/>
            <a:r>
              <a:rPr lang="en-US" sz="2800" dirty="0" smtClean="0">
                <a:latin typeface="Times New Roman" pitchFamily="18" charset="0"/>
                <a:cs typeface="Times New Roman" pitchFamily="18" charset="0"/>
              </a:rPr>
              <a:t>lower blood pressure;</a:t>
            </a:r>
          </a:p>
          <a:p>
            <a:pPr lvl="0" algn="just" fontAlgn="base"/>
            <a:r>
              <a:rPr lang="en-US" sz="2800" dirty="0" smtClean="0">
                <a:latin typeface="Times New Roman" pitchFamily="18" charset="0"/>
                <a:cs typeface="Times New Roman" pitchFamily="18" charset="0"/>
              </a:rPr>
              <a:t>Reduced anxiety</a:t>
            </a:r>
          </a:p>
          <a:p>
            <a:pPr lvl="0" algn="just" fontAlgn="base"/>
            <a:r>
              <a:rPr lang="en-US" sz="2800" dirty="0" smtClean="0">
                <a:latin typeface="Times New Roman" pitchFamily="18" charset="0"/>
                <a:cs typeface="Times New Roman" pitchFamily="18" charset="0"/>
              </a:rPr>
              <a:t>Decreased muscle tension</a:t>
            </a:r>
          </a:p>
          <a:p>
            <a:pPr lvl="0" algn="just" fontAlgn="base"/>
            <a:r>
              <a:rPr lang="en-US" sz="2800" dirty="0" smtClean="0">
                <a:latin typeface="Times New Roman" pitchFamily="18" charset="0"/>
                <a:cs typeface="Times New Roman" pitchFamily="18" charset="0"/>
              </a:rPr>
              <a:t>Lower rates of depression due to increased serotonin levels</a:t>
            </a:r>
          </a:p>
          <a:p>
            <a:pPr lvl="0" algn="just" fontAlgn="base"/>
            <a:r>
              <a:rPr lang="en-US" sz="2800" dirty="0" smtClean="0">
                <a:latin typeface="Times New Roman" pitchFamily="18" charset="0"/>
                <a:cs typeface="Times New Roman" pitchFamily="18" charset="0"/>
              </a:rPr>
              <a:t>Enhanced immune system</a:t>
            </a:r>
            <a:endParaRPr lang="en-US" sz="28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50A7C3DD-86E4-4C29-8BDC-0164E5B94938}"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a:t>
            </a:r>
            <a:endParaRPr lang="en-US"/>
          </a:p>
        </p:txBody>
      </p:sp>
      <p:sp>
        <p:nvSpPr>
          <p:cNvPr id="6" name="Slide Number Placeholder 5"/>
          <p:cNvSpPr>
            <a:spLocks noGrp="1"/>
          </p:cNvSpPr>
          <p:nvPr>
            <p:ph type="sldNum" sz="quarter" idx="12"/>
          </p:nvPr>
        </p:nvSpPr>
        <p:spPr/>
        <p:txBody>
          <a:bodyPr/>
          <a:lstStyle/>
          <a:p>
            <a:fld id="{65D443E6-070D-4FBA-9CDC-D8FA30D6C18C}" type="slidenum">
              <a:rPr lang="en-US" smtClean="0"/>
              <a:pPr/>
              <a:t>30</a:t>
            </a:fld>
            <a:endParaRPr lang="en-US"/>
          </a:p>
        </p:txBody>
      </p:sp>
    </p:spTree>
  </p:cSld>
  <p:clrMapOvr>
    <a:masterClrMapping/>
  </p:clrMapOvr>
  <p:transition spd="slow">
    <p:wipe dir="d"/>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r>
              <a:rPr lang="en-US" sz="3600" b="1" dirty="0">
                <a:latin typeface="Times New Roman" pitchFamily="18" charset="0"/>
                <a:cs typeface="Times New Roman" pitchFamily="18" charset="0"/>
              </a:rPr>
              <a:t>The Effects and Benefits of </a:t>
            </a:r>
            <a:r>
              <a:rPr lang="en-US" sz="3600" b="1" dirty="0" smtClean="0">
                <a:latin typeface="Times New Roman" pitchFamily="18" charset="0"/>
                <a:cs typeface="Times New Roman" pitchFamily="18" charset="0"/>
              </a:rPr>
              <a:t>Meditation</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752600"/>
            <a:ext cx="8229600" cy="4389120"/>
          </a:xfrm>
        </p:spPr>
        <p:txBody>
          <a:bodyPr>
            <a:noAutofit/>
          </a:bodyPr>
          <a:lstStyle/>
          <a:p>
            <a:pPr algn="just">
              <a:buNone/>
            </a:pPr>
            <a:r>
              <a:rPr lang="en-US" sz="2800" dirty="0">
                <a:latin typeface="Times New Roman" pitchFamily="18" charset="0"/>
                <a:cs typeface="Times New Roman" pitchFamily="18" charset="0"/>
              </a:rPr>
              <a:t>	</a:t>
            </a:r>
            <a:r>
              <a:rPr lang="en-US" sz="2800" b="1" dirty="0" smtClean="0">
                <a:latin typeface="Times New Roman" pitchFamily="18" charset="0"/>
                <a:cs typeface="Times New Roman" pitchFamily="18" charset="0"/>
              </a:rPr>
              <a:t>Psychological and Emotional Benefits:</a:t>
            </a:r>
            <a:endParaRPr lang="en-US" sz="2800" b="1" dirty="0">
              <a:latin typeface="Times New Roman" pitchFamily="18" charset="0"/>
              <a:cs typeface="Times New Roman" pitchFamily="18" charset="0"/>
            </a:endParaRPr>
          </a:p>
          <a:p>
            <a:pPr lvl="0" algn="just"/>
            <a:r>
              <a:rPr lang="en-US" sz="2800" dirty="0">
                <a:latin typeface="Times New Roman" pitchFamily="18" charset="0"/>
                <a:cs typeface="Times New Roman" pitchFamily="18" charset="0"/>
              </a:rPr>
              <a:t>Increased self-awareness</a:t>
            </a:r>
          </a:p>
          <a:p>
            <a:pPr lvl="0" algn="just"/>
            <a:r>
              <a:rPr lang="en-US" sz="2800" dirty="0" smtClean="0">
                <a:latin typeface="Times New Roman" pitchFamily="18" charset="0"/>
                <a:cs typeface="Times New Roman" pitchFamily="18" charset="0"/>
              </a:rPr>
              <a:t>Better stress management skills</a:t>
            </a:r>
          </a:p>
          <a:p>
            <a:pPr lvl="0" algn="just"/>
            <a:r>
              <a:rPr lang="en-US" sz="2800" dirty="0" smtClean="0">
                <a:latin typeface="Times New Roman" pitchFamily="18" charset="0"/>
                <a:cs typeface="Times New Roman" pitchFamily="18" charset="0"/>
              </a:rPr>
              <a:t>Improvement in working memory and fluid intelligence</a:t>
            </a:r>
          </a:p>
          <a:p>
            <a:pPr lvl="0" algn="just"/>
            <a:r>
              <a:rPr lang="en-US" sz="2800" dirty="0" smtClean="0">
                <a:latin typeface="Times New Roman" pitchFamily="18" charset="0"/>
                <a:cs typeface="Times New Roman" pitchFamily="18" charset="0"/>
              </a:rPr>
              <a:t>Changes in different aspects of attention</a:t>
            </a:r>
          </a:p>
        </p:txBody>
      </p:sp>
      <p:sp>
        <p:nvSpPr>
          <p:cNvPr id="4" name="Date Placeholder 3"/>
          <p:cNvSpPr>
            <a:spLocks noGrp="1"/>
          </p:cNvSpPr>
          <p:nvPr>
            <p:ph type="dt" sz="half" idx="10"/>
          </p:nvPr>
        </p:nvSpPr>
        <p:spPr/>
        <p:txBody>
          <a:bodyPr/>
          <a:lstStyle/>
          <a:p>
            <a:fld id="{CD2722B8-B0CB-4C17-A667-A82E7E1AE542}"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a:t>
            </a:r>
            <a:endParaRPr lang="en-US"/>
          </a:p>
        </p:txBody>
      </p:sp>
      <p:sp>
        <p:nvSpPr>
          <p:cNvPr id="6" name="Slide Number Placeholder 5"/>
          <p:cNvSpPr>
            <a:spLocks noGrp="1"/>
          </p:cNvSpPr>
          <p:nvPr>
            <p:ph type="sldNum" sz="quarter" idx="12"/>
          </p:nvPr>
        </p:nvSpPr>
        <p:spPr/>
        <p:txBody>
          <a:bodyPr/>
          <a:lstStyle/>
          <a:p>
            <a:fld id="{65D443E6-070D-4FBA-9CDC-D8FA30D6C18C}" type="slidenum">
              <a:rPr lang="en-US" smtClean="0"/>
              <a:pPr/>
              <a:t>31</a:t>
            </a:fld>
            <a:endParaRPr lang="en-US"/>
          </a:p>
        </p:txBody>
      </p:sp>
    </p:spTree>
  </p:cSld>
  <p:clrMapOvr>
    <a:masterClrMapping/>
  </p:clrMapOvr>
  <p:transition spd="slow">
    <p:wipe dir="d"/>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Continued</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lvl="0" algn="just"/>
            <a:r>
              <a:rPr lang="en-US" sz="2800" dirty="0" smtClean="0">
                <a:latin typeface="Times New Roman" pitchFamily="18" charset="0"/>
                <a:cs typeface="Times New Roman" pitchFamily="18" charset="0"/>
              </a:rPr>
              <a:t>Improved emotional well-being</a:t>
            </a:r>
          </a:p>
          <a:p>
            <a:pPr lvl="0" algn="just"/>
            <a:r>
              <a:rPr lang="en-US" sz="2800" dirty="0" smtClean="0">
                <a:latin typeface="Times New Roman" pitchFamily="18" charset="0"/>
                <a:cs typeface="Times New Roman" pitchFamily="18" charset="0"/>
              </a:rPr>
              <a:t>Better management of symptoms of conditions including anxiety disorders, depression, sleep disorders, pain issues and high blood pressure</a:t>
            </a:r>
          </a:p>
        </p:txBody>
      </p:sp>
      <p:sp>
        <p:nvSpPr>
          <p:cNvPr id="4" name="Date Placeholder 3"/>
          <p:cNvSpPr>
            <a:spLocks noGrp="1"/>
          </p:cNvSpPr>
          <p:nvPr>
            <p:ph type="dt" sz="half" idx="10"/>
          </p:nvPr>
        </p:nvSpPr>
        <p:spPr/>
        <p:txBody>
          <a:bodyPr/>
          <a:lstStyle/>
          <a:p>
            <a:fld id="{2C2C62C3-33FA-4669-8CA8-C097E592F902}"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a:t>
            </a:r>
            <a:endParaRPr lang="en-US"/>
          </a:p>
        </p:txBody>
      </p:sp>
      <p:sp>
        <p:nvSpPr>
          <p:cNvPr id="6" name="Slide Number Placeholder 5"/>
          <p:cNvSpPr>
            <a:spLocks noGrp="1"/>
          </p:cNvSpPr>
          <p:nvPr>
            <p:ph type="sldNum" sz="quarter" idx="12"/>
          </p:nvPr>
        </p:nvSpPr>
        <p:spPr/>
        <p:txBody>
          <a:bodyPr/>
          <a:lstStyle/>
          <a:p>
            <a:fld id="{65D443E6-070D-4FBA-9CDC-D8FA30D6C18C}" type="slidenum">
              <a:rPr lang="en-US" smtClean="0"/>
              <a:pPr/>
              <a:t>32</a:t>
            </a:fld>
            <a:endParaRPr lang="en-US"/>
          </a:p>
        </p:txBody>
      </p:sp>
    </p:spTree>
  </p:cSld>
  <p:clrMapOvr>
    <a:masterClrMapping/>
  </p:clrMapOvr>
  <p:transition spd="slow">
    <p:wipe dir="d"/>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rmAutofit/>
          </a:bodyPr>
          <a:lstStyle/>
          <a:p>
            <a:r>
              <a:rPr lang="en-US" sz="3600" dirty="0" smtClean="0">
                <a:latin typeface="Times New Roman" pitchFamily="18" charset="0"/>
                <a:cs typeface="Times New Roman" pitchFamily="18" charset="0"/>
              </a:rPr>
              <a:t>Difference Between Hypnosis and Meditations</a:t>
            </a:r>
            <a:endParaRPr lang="en-US" sz="3600" dirty="0"/>
          </a:p>
        </p:txBody>
      </p:sp>
      <p:sp>
        <p:nvSpPr>
          <p:cNvPr id="3" name="Text Placeholder 2"/>
          <p:cNvSpPr>
            <a:spLocks noGrp="1"/>
          </p:cNvSpPr>
          <p:nvPr>
            <p:ph type="body" idx="1"/>
          </p:nvPr>
        </p:nvSpPr>
        <p:spPr/>
        <p:txBody>
          <a:bodyPr/>
          <a:lstStyle/>
          <a:p>
            <a:r>
              <a:rPr lang="en-US" sz="3200" dirty="0" smtClean="0">
                <a:latin typeface="Times New Roman" pitchFamily="18" charset="0"/>
                <a:cs typeface="Times New Roman" pitchFamily="18" charset="0"/>
              </a:rPr>
              <a:t>Hypnosis</a:t>
            </a:r>
            <a:endParaRPr lang="en-US" sz="3200" dirty="0"/>
          </a:p>
        </p:txBody>
      </p:sp>
      <p:sp>
        <p:nvSpPr>
          <p:cNvPr id="4" name="Text Placeholder 3"/>
          <p:cNvSpPr>
            <a:spLocks noGrp="1"/>
          </p:cNvSpPr>
          <p:nvPr>
            <p:ph type="body" sz="half" idx="3"/>
          </p:nvPr>
        </p:nvSpPr>
        <p:spPr/>
        <p:txBody>
          <a:bodyPr>
            <a:normAutofit/>
          </a:bodyPr>
          <a:lstStyle/>
          <a:p>
            <a:r>
              <a:rPr lang="en-US" sz="3200" dirty="0" smtClean="0">
                <a:latin typeface="Times New Roman" pitchFamily="18" charset="0"/>
                <a:cs typeface="Times New Roman" pitchFamily="18" charset="0"/>
              </a:rPr>
              <a:t>Meditation</a:t>
            </a:r>
            <a:endParaRPr lang="en-US" sz="3200" dirty="0"/>
          </a:p>
        </p:txBody>
      </p:sp>
      <p:sp>
        <p:nvSpPr>
          <p:cNvPr id="5" name="Content Placeholder 4"/>
          <p:cNvSpPr>
            <a:spLocks noGrp="1"/>
          </p:cNvSpPr>
          <p:nvPr>
            <p:ph sz="quarter" idx="2"/>
          </p:nvPr>
        </p:nvSpPr>
        <p:spPr/>
        <p:txBody>
          <a:bodyPr>
            <a:normAutofit/>
          </a:bodyPr>
          <a:lstStyle/>
          <a:p>
            <a:pPr algn="just"/>
            <a:r>
              <a:rPr lang="en-US" sz="2400" dirty="0" smtClean="0">
                <a:latin typeface="Times New Roman" pitchFamily="18" charset="0"/>
                <a:cs typeface="Times New Roman" pitchFamily="18" charset="0"/>
              </a:rPr>
              <a:t>Hypnosis is elicited by another person.</a:t>
            </a:r>
          </a:p>
          <a:p>
            <a:pPr algn="just"/>
            <a:r>
              <a:rPr lang="en-US" sz="2400" dirty="0" smtClean="0">
                <a:latin typeface="Times New Roman" pitchFamily="18" charset="0"/>
                <a:cs typeface="Times New Roman" pitchFamily="18" charset="0"/>
              </a:rPr>
              <a:t>Hypnosis is typically dissociative.</a:t>
            </a:r>
          </a:p>
          <a:p>
            <a:pPr algn="just"/>
            <a:r>
              <a:rPr lang="en-US" sz="2400" dirty="0" smtClean="0">
                <a:latin typeface="Times New Roman" pitchFamily="18" charset="0"/>
                <a:cs typeface="Times New Roman" pitchFamily="18" charset="0"/>
              </a:rPr>
              <a:t>Hypnosis increases the brains frontal lobe activity. </a:t>
            </a:r>
            <a:endParaRPr lang="en-US" dirty="0"/>
          </a:p>
        </p:txBody>
      </p:sp>
      <p:sp>
        <p:nvSpPr>
          <p:cNvPr id="6" name="Content Placeholder 5"/>
          <p:cNvSpPr>
            <a:spLocks noGrp="1"/>
          </p:cNvSpPr>
          <p:nvPr>
            <p:ph sz="quarter" idx="4"/>
          </p:nvPr>
        </p:nvSpPr>
        <p:spPr/>
        <p:txBody>
          <a:bodyPr/>
          <a:lstStyle/>
          <a:p>
            <a:pPr algn="just"/>
            <a:r>
              <a:rPr lang="en-US" sz="2400" dirty="0" smtClean="0">
                <a:latin typeface="Times New Roman" pitchFamily="18" charset="0"/>
                <a:cs typeface="Times New Roman" pitchFamily="18" charset="0"/>
              </a:rPr>
              <a:t>Meditation is self-induced.</a:t>
            </a:r>
          </a:p>
          <a:p>
            <a:pPr algn="just"/>
            <a:r>
              <a:rPr lang="en-US" sz="2400" dirty="0" smtClean="0">
                <a:latin typeface="Times New Roman" pitchFamily="18" charset="0"/>
                <a:cs typeface="Times New Roman" pitchFamily="18" charset="0"/>
              </a:rPr>
              <a:t>Meditation is not dissociative.</a:t>
            </a:r>
          </a:p>
          <a:p>
            <a:pPr algn="just"/>
            <a:r>
              <a:rPr lang="en-US" sz="2400" dirty="0" smtClean="0">
                <a:latin typeface="Times New Roman" pitchFamily="18" charset="0"/>
                <a:cs typeface="Times New Roman" pitchFamily="18" charset="0"/>
              </a:rPr>
              <a:t>Meditation reduces activity in the brain.</a:t>
            </a:r>
            <a:endParaRPr lang="en-US" dirty="0"/>
          </a:p>
        </p:txBody>
      </p:sp>
      <p:sp>
        <p:nvSpPr>
          <p:cNvPr id="7" name="Date Placeholder 6"/>
          <p:cNvSpPr>
            <a:spLocks noGrp="1"/>
          </p:cNvSpPr>
          <p:nvPr>
            <p:ph type="dt" sz="half" idx="10"/>
          </p:nvPr>
        </p:nvSpPr>
        <p:spPr/>
        <p:txBody>
          <a:bodyPr/>
          <a:lstStyle/>
          <a:p>
            <a:fld id="{DFD1494A-C24E-4B3F-A1D0-69810A9E722B}" type="datetime1">
              <a:rPr lang="en-US" smtClean="0"/>
              <a:t>4/1/2020</a:t>
            </a:fld>
            <a:endParaRPr lang="en-US"/>
          </a:p>
        </p:txBody>
      </p:sp>
      <p:sp>
        <p:nvSpPr>
          <p:cNvPr id="8" name="Footer Placeholder 7"/>
          <p:cNvSpPr>
            <a:spLocks noGrp="1"/>
          </p:cNvSpPr>
          <p:nvPr>
            <p:ph type="ftr" sz="quarter" idx="11"/>
          </p:nvPr>
        </p:nvSpPr>
        <p:spPr/>
        <p:txBody>
          <a:bodyPr/>
          <a:lstStyle/>
          <a:p>
            <a:r>
              <a:rPr lang="en-US" smtClean="0"/>
              <a:t>Dr Amina Muazzam</a:t>
            </a:r>
            <a:endParaRPr lang="en-US"/>
          </a:p>
        </p:txBody>
      </p:sp>
      <p:sp>
        <p:nvSpPr>
          <p:cNvPr id="9" name="Slide Number Placeholder 8"/>
          <p:cNvSpPr>
            <a:spLocks noGrp="1"/>
          </p:cNvSpPr>
          <p:nvPr>
            <p:ph type="sldNum" sz="quarter" idx="12"/>
          </p:nvPr>
        </p:nvSpPr>
        <p:spPr/>
        <p:txBody>
          <a:bodyPr/>
          <a:lstStyle/>
          <a:p>
            <a:fld id="{65D443E6-070D-4FBA-9CDC-D8FA30D6C18C}" type="slidenum">
              <a:rPr lang="en-US" smtClean="0"/>
              <a:pPr/>
              <a:t>33</a:t>
            </a:fld>
            <a:endParaRPr lang="en-US"/>
          </a:p>
        </p:txBody>
      </p:sp>
    </p:spTree>
  </p:cSld>
  <p:clrMapOvr>
    <a:masterClrMapping/>
  </p:clrMapOvr>
  <p:transition spd="slow">
    <p:wipe dir="d"/>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6" descr="Image result for thank you images"/>
          <p:cNvPicPr>
            <a:picLocks noChangeAspect="1" noChangeArrowheads="1"/>
          </p:cNvPicPr>
          <p:nvPr/>
        </p:nvPicPr>
        <p:blipFill>
          <a:blip r:embed="rId2" cstate="print"/>
          <a:srcRect/>
          <a:stretch>
            <a:fillRect/>
          </a:stretch>
        </p:blipFill>
        <p:spPr bwMode="auto">
          <a:xfrm>
            <a:off x="1752600" y="1828800"/>
            <a:ext cx="5912716" cy="3331678"/>
          </a:xfrm>
          <a:prstGeom prst="rect">
            <a:avLst/>
          </a:prstGeom>
          <a:noFill/>
        </p:spPr>
      </p:pic>
      <p:sp>
        <p:nvSpPr>
          <p:cNvPr id="3" name="Date Placeholder 2"/>
          <p:cNvSpPr>
            <a:spLocks noGrp="1"/>
          </p:cNvSpPr>
          <p:nvPr>
            <p:ph type="dt" sz="half" idx="10"/>
          </p:nvPr>
        </p:nvSpPr>
        <p:spPr/>
        <p:txBody>
          <a:bodyPr/>
          <a:lstStyle/>
          <a:p>
            <a:fld id="{433C3AAA-E187-4C4D-B00D-C26F6CED4BFF}" type="datetime1">
              <a:rPr lang="en-US" smtClean="0"/>
              <a:t>4/1/2020</a:t>
            </a:fld>
            <a:endParaRPr lang="en-US"/>
          </a:p>
        </p:txBody>
      </p:sp>
      <p:sp>
        <p:nvSpPr>
          <p:cNvPr id="4" name="Footer Placeholder 3"/>
          <p:cNvSpPr>
            <a:spLocks noGrp="1"/>
          </p:cNvSpPr>
          <p:nvPr>
            <p:ph type="ftr" sz="quarter" idx="11"/>
          </p:nvPr>
        </p:nvSpPr>
        <p:spPr/>
        <p:txBody>
          <a:bodyPr/>
          <a:lstStyle/>
          <a:p>
            <a:r>
              <a:rPr lang="en-US" smtClean="0"/>
              <a:t>Dr Amina Muazzam</a:t>
            </a:r>
            <a:endParaRPr lang="en-US"/>
          </a:p>
        </p:txBody>
      </p:sp>
      <p:sp>
        <p:nvSpPr>
          <p:cNvPr id="5" name="Slide Number Placeholder 4"/>
          <p:cNvSpPr>
            <a:spLocks noGrp="1"/>
          </p:cNvSpPr>
          <p:nvPr>
            <p:ph type="sldNum" sz="quarter" idx="12"/>
          </p:nvPr>
        </p:nvSpPr>
        <p:spPr/>
        <p:txBody>
          <a:bodyPr/>
          <a:lstStyle/>
          <a:p>
            <a:fld id="{65D443E6-070D-4FBA-9CDC-D8FA30D6C18C}" type="slidenum">
              <a:rPr lang="en-US" smtClean="0"/>
              <a:pPr/>
              <a:t>34</a:t>
            </a:fld>
            <a:endParaRPr lang="en-US"/>
          </a:p>
        </p:txBody>
      </p:sp>
    </p:spTree>
  </p:cSld>
  <p:clrMapOvr>
    <a:masterClrMapping/>
  </p:clrMapOvr>
  <p:transition spd="slow">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Hypnosis</a:t>
            </a:r>
            <a:endParaRPr lang="en-US" dirty="0"/>
          </a:p>
        </p:txBody>
      </p:sp>
      <p:sp>
        <p:nvSpPr>
          <p:cNvPr id="3" name="Date Placeholder 2"/>
          <p:cNvSpPr>
            <a:spLocks noGrp="1"/>
          </p:cNvSpPr>
          <p:nvPr>
            <p:ph type="dt" sz="half" idx="10"/>
          </p:nvPr>
        </p:nvSpPr>
        <p:spPr/>
        <p:txBody>
          <a:bodyPr/>
          <a:lstStyle/>
          <a:p>
            <a:fld id="{A9916D43-7BE8-41D4-9FDB-F0B83316C7E3}" type="datetime1">
              <a:rPr lang="en-US" smtClean="0"/>
              <a:t>4/1/2020</a:t>
            </a:fld>
            <a:endParaRPr lang="en-US"/>
          </a:p>
        </p:txBody>
      </p:sp>
      <p:sp>
        <p:nvSpPr>
          <p:cNvPr id="4" name="Footer Placeholder 3"/>
          <p:cNvSpPr>
            <a:spLocks noGrp="1"/>
          </p:cNvSpPr>
          <p:nvPr>
            <p:ph type="ftr" sz="quarter" idx="11"/>
          </p:nvPr>
        </p:nvSpPr>
        <p:spPr/>
        <p:txBody>
          <a:bodyPr/>
          <a:lstStyle/>
          <a:p>
            <a:r>
              <a:rPr lang="en-US" smtClean="0"/>
              <a:t>Dr Amina Muazzam</a:t>
            </a:r>
            <a:endParaRPr lang="en-US"/>
          </a:p>
        </p:txBody>
      </p:sp>
      <p:sp>
        <p:nvSpPr>
          <p:cNvPr id="5" name="Slide Number Placeholder 4"/>
          <p:cNvSpPr>
            <a:spLocks noGrp="1"/>
          </p:cNvSpPr>
          <p:nvPr>
            <p:ph type="sldNum" sz="quarter" idx="12"/>
          </p:nvPr>
        </p:nvSpPr>
        <p:spPr/>
        <p:txBody>
          <a:bodyPr/>
          <a:lstStyle/>
          <a:p>
            <a:fld id="{65D443E6-070D-4FBA-9CDC-D8FA30D6C18C}" type="slidenum">
              <a:rPr lang="en-US" smtClean="0"/>
              <a:pPr/>
              <a:t>4</a:t>
            </a:fld>
            <a:endParaRPr lang="en-US"/>
          </a:p>
        </p:txBody>
      </p:sp>
    </p:spTree>
  </p:cSld>
  <p:clrMapOvr>
    <a:masterClrMapping/>
  </p:clrMapOvr>
  <p:transition spd="slow">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What is Hypnosis</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lgn="just"/>
            <a:r>
              <a:rPr lang="en-US" sz="2800" dirty="0">
                <a:latin typeface="Times New Roman" pitchFamily="18" charset="0"/>
                <a:cs typeface="Times New Roman" pitchFamily="18" charset="0"/>
              </a:rPr>
              <a:t>Altered state of consciousness in which people become deeply relaxed and highly suggestible to changes in experiences &amp; behaviors</a:t>
            </a:r>
            <a:r>
              <a:rPr lang="en-US" sz="2800" dirty="0" smtClean="0">
                <a:latin typeface="Times New Roman" pitchFamily="18" charset="0"/>
                <a:cs typeface="Times New Roman" pitchFamily="18" charset="0"/>
              </a:rPr>
              <a:t>.</a:t>
            </a:r>
          </a:p>
          <a:p>
            <a:pPr algn="just"/>
            <a:r>
              <a:rPr lang="en-US" sz="2800" dirty="0">
                <a:latin typeface="Times New Roman" pitchFamily="18" charset="0"/>
                <a:cs typeface="Times New Roman" pitchFamily="18" charset="0"/>
              </a:rPr>
              <a:t>Hypnosis, also referred to as hypnotherapy or hypnotic suggestion, is a trance-like state in which you have heightened focus and concentration. </a:t>
            </a:r>
          </a:p>
        </p:txBody>
      </p:sp>
      <p:sp>
        <p:nvSpPr>
          <p:cNvPr id="4" name="Date Placeholder 3"/>
          <p:cNvSpPr>
            <a:spLocks noGrp="1"/>
          </p:cNvSpPr>
          <p:nvPr>
            <p:ph type="dt" sz="half" idx="10"/>
          </p:nvPr>
        </p:nvSpPr>
        <p:spPr/>
        <p:txBody>
          <a:bodyPr/>
          <a:lstStyle/>
          <a:p>
            <a:fld id="{10054701-BB6D-4BA1-9CA2-BA2F42C183EE}"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a:t>
            </a:r>
            <a:endParaRPr lang="en-US"/>
          </a:p>
        </p:txBody>
      </p:sp>
      <p:sp>
        <p:nvSpPr>
          <p:cNvPr id="6" name="Slide Number Placeholder 5"/>
          <p:cNvSpPr>
            <a:spLocks noGrp="1"/>
          </p:cNvSpPr>
          <p:nvPr>
            <p:ph type="sldNum" sz="quarter" idx="12"/>
          </p:nvPr>
        </p:nvSpPr>
        <p:spPr/>
        <p:txBody>
          <a:bodyPr/>
          <a:lstStyle/>
          <a:p>
            <a:fld id="{65D443E6-070D-4FBA-9CDC-D8FA30D6C18C}" type="slidenum">
              <a:rPr lang="en-US" smtClean="0"/>
              <a:pPr/>
              <a:t>5</a:t>
            </a:fld>
            <a:endParaRPr lang="en-US"/>
          </a:p>
        </p:txBody>
      </p:sp>
    </p:spTree>
  </p:cSld>
  <p:clrMapOvr>
    <a:masterClrMapping/>
  </p:clrMapOvr>
  <p:transition spd="slow">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Continued</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2800" dirty="0" smtClean="0">
                <a:latin typeface="Times New Roman" pitchFamily="18" charset="0"/>
                <a:cs typeface="Times New Roman" pitchFamily="18" charset="0"/>
              </a:rPr>
              <a:t>Hypnosis is usually done with the help of a therapist using verbal repetition and mental images. When you're under hypnosis, you usually feel calm and relaxed, and are more open to suggestions.</a:t>
            </a:r>
          </a:p>
        </p:txBody>
      </p:sp>
      <p:sp>
        <p:nvSpPr>
          <p:cNvPr id="4" name="Date Placeholder 3"/>
          <p:cNvSpPr>
            <a:spLocks noGrp="1"/>
          </p:cNvSpPr>
          <p:nvPr>
            <p:ph type="dt" sz="half" idx="10"/>
          </p:nvPr>
        </p:nvSpPr>
        <p:spPr/>
        <p:txBody>
          <a:bodyPr/>
          <a:lstStyle/>
          <a:p>
            <a:fld id="{959A4576-7099-4D21-A0FF-42FF840E6D32}"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a:t>
            </a:r>
            <a:endParaRPr lang="en-US"/>
          </a:p>
        </p:txBody>
      </p:sp>
      <p:sp>
        <p:nvSpPr>
          <p:cNvPr id="6" name="Slide Number Placeholder 5"/>
          <p:cNvSpPr>
            <a:spLocks noGrp="1"/>
          </p:cNvSpPr>
          <p:nvPr>
            <p:ph type="sldNum" sz="quarter" idx="12"/>
          </p:nvPr>
        </p:nvSpPr>
        <p:spPr/>
        <p:txBody>
          <a:bodyPr/>
          <a:lstStyle/>
          <a:p>
            <a:fld id="{65D443E6-070D-4FBA-9CDC-D8FA30D6C18C}" type="slidenum">
              <a:rPr lang="en-US" smtClean="0"/>
              <a:pPr/>
              <a:t>6</a:t>
            </a:fld>
            <a:endParaRPr lang="en-US"/>
          </a:p>
        </p:txBody>
      </p:sp>
    </p:spTree>
  </p:cSld>
  <p:clrMapOvr>
    <a:masterClrMapping/>
  </p:clrMapOvr>
  <p:transition spd="slow">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305800" cy="914400"/>
          </a:xfrm>
        </p:spPr>
        <p:txBody>
          <a:bodyPr>
            <a:noAutofit/>
          </a:bodyPr>
          <a:lstStyle/>
          <a:p>
            <a:r>
              <a:rPr lang="en-US" sz="3600" b="1" dirty="0" smtClean="0">
                <a:latin typeface="Times New Roman" pitchFamily="18" charset="0"/>
                <a:cs typeface="Times New Roman" pitchFamily="18" charset="0"/>
              </a:rPr>
              <a:t>Why it's done</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lgn="just">
              <a:buNone/>
            </a:pPr>
            <a:r>
              <a:rPr lang="en-US" sz="2800" dirty="0" smtClean="0">
                <a:latin typeface="Times New Roman" pitchFamily="18" charset="0"/>
                <a:cs typeface="Times New Roman" pitchFamily="18" charset="0"/>
              </a:rPr>
              <a:t>	Hypnotherapy </a:t>
            </a:r>
            <a:r>
              <a:rPr lang="en-US" sz="2800" dirty="0">
                <a:latin typeface="Times New Roman" pitchFamily="18" charset="0"/>
                <a:cs typeface="Times New Roman" pitchFamily="18" charset="0"/>
              </a:rPr>
              <a:t>can be an effective method </a:t>
            </a:r>
            <a:r>
              <a:rPr lang="en-US" sz="2800" dirty="0" smtClean="0">
                <a:latin typeface="Times New Roman" pitchFamily="18" charset="0"/>
                <a:cs typeface="Times New Roman" pitchFamily="18" charset="0"/>
              </a:rPr>
              <a:t>for:</a:t>
            </a:r>
          </a:p>
          <a:p>
            <a:pPr algn="just"/>
            <a:r>
              <a:rPr lang="en-US" sz="2800" dirty="0" smtClean="0">
                <a:latin typeface="Times New Roman" pitchFamily="18" charset="0"/>
                <a:cs typeface="Times New Roman" pitchFamily="18" charset="0"/>
              </a:rPr>
              <a:t>Coping </a:t>
            </a:r>
            <a:r>
              <a:rPr lang="en-US" sz="2800" dirty="0">
                <a:latin typeface="Times New Roman" pitchFamily="18" charset="0"/>
                <a:cs typeface="Times New Roman" pitchFamily="18" charset="0"/>
              </a:rPr>
              <a:t>with stress and anxiety</a:t>
            </a:r>
            <a:r>
              <a:rPr lang="en-US" sz="2800" dirty="0" smtClean="0">
                <a:latin typeface="Times New Roman" pitchFamily="18" charset="0"/>
                <a:cs typeface="Times New Roman" pitchFamily="18" charset="0"/>
              </a:rPr>
              <a:t>.</a:t>
            </a:r>
          </a:p>
          <a:p>
            <a:pPr algn="just"/>
            <a:r>
              <a:rPr lang="en-US" sz="2800" dirty="0" smtClean="0">
                <a:latin typeface="Times New Roman" pitchFamily="18" charset="0"/>
                <a:cs typeface="Times New Roman" pitchFamily="18" charset="0"/>
              </a:rPr>
              <a:t>Reduce </a:t>
            </a:r>
            <a:r>
              <a:rPr lang="en-US" sz="2800" dirty="0">
                <a:latin typeface="Times New Roman" pitchFamily="18" charset="0"/>
                <a:cs typeface="Times New Roman" pitchFamily="18" charset="0"/>
              </a:rPr>
              <a:t>stress and anxiety before a medical procedure, such as a breast biopsy.</a:t>
            </a:r>
          </a:p>
          <a:p>
            <a:pPr lvl="0" algn="just"/>
            <a:r>
              <a:rPr lang="en-US" sz="2800" dirty="0" smtClean="0">
                <a:latin typeface="Times New Roman" pitchFamily="18" charset="0"/>
                <a:cs typeface="Times New Roman" pitchFamily="18" charset="0"/>
              </a:rPr>
              <a:t>Pain control</a:t>
            </a:r>
          </a:p>
          <a:p>
            <a:pPr lvl="0" algn="just"/>
            <a:r>
              <a:rPr lang="en-US" sz="2800" dirty="0" smtClean="0">
                <a:latin typeface="Times New Roman" pitchFamily="18" charset="0"/>
                <a:cs typeface="Times New Roman" pitchFamily="18" charset="0"/>
              </a:rPr>
              <a:t>Behavior change</a:t>
            </a:r>
          </a:p>
          <a:p>
            <a:pPr lvl="0" algn="just"/>
            <a:r>
              <a:rPr lang="en-US" sz="2800" dirty="0" smtClean="0">
                <a:latin typeface="Times New Roman" pitchFamily="18" charset="0"/>
                <a:cs typeface="Times New Roman" pitchFamily="18" charset="0"/>
              </a:rPr>
              <a:t>Cancer treatment side effects</a:t>
            </a:r>
          </a:p>
          <a:p>
            <a:pPr lvl="0" algn="just"/>
            <a:r>
              <a:rPr lang="en-US" sz="2800" dirty="0" smtClean="0">
                <a:latin typeface="Times New Roman" pitchFamily="18" charset="0"/>
                <a:cs typeface="Times New Roman" pitchFamily="18" charset="0"/>
              </a:rPr>
              <a:t>Mental health conditions</a:t>
            </a:r>
          </a:p>
        </p:txBody>
      </p:sp>
      <p:sp>
        <p:nvSpPr>
          <p:cNvPr id="4" name="Date Placeholder 3"/>
          <p:cNvSpPr>
            <a:spLocks noGrp="1"/>
          </p:cNvSpPr>
          <p:nvPr>
            <p:ph type="dt" sz="half" idx="10"/>
          </p:nvPr>
        </p:nvSpPr>
        <p:spPr/>
        <p:txBody>
          <a:bodyPr/>
          <a:lstStyle/>
          <a:p>
            <a:fld id="{71763B01-D9C7-428B-AF62-2BD62152E570}"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a:t>
            </a:r>
            <a:endParaRPr lang="en-US"/>
          </a:p>
        </p:txBody>
      </p:sp>
      <p:sp>
        <p:nvSpPr>
          <p:cNvPr id="6" name="Slide Number Placeholder 5"/>
          <p:cNvSpPr>
            <a:spLocks noGrp="1"/>
          </p:cNvSpPr>
          <p:nvPr>
            <p:ph type="sldNum" sz="quarter" idx="12"/>
          </p:nvPr>
        </p:nvSpPr>
        <p:spPr/>
        <p:txBody>
          <a:bodyPr/>
          <a:lstStyle/>
          <a:p>
            <a:fld id="{65D443E6-070D-4FBA-9CDC-D8FA30D6C18C}" type="slidenum">
              <a:rPr lang="en-US" smtClean="0"/>
              <a:pPr/>
              <a:t>7</a:t>
            </a:fld>
            <a:endParaRPr lang="en-US"/>
          </a:p>
        </p:txBody>
      </p:sp>
    </p:spTree>
  </p:cSld>
  <p:clrMapOvr>
    <a:masterClrMapping/>
  </p:clrMapOvr>
  <p:transition spd="slow">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Hypnosis</a:t>
            </a:r>
          </a:p>
        </p:txBody>
      </p:sp>
      <p:sp>
        <p:nvSpPr>
          <p:cNvPr id="3" name="Content Placeholder 2"/>
          <p:cNvSpPr>
            <a:spLocks noGrp="1"/>
          </p:cNvSpPr>
          <p:nvPr>
            <p:ph idx="1"/>
          </p:nvPr>
        </p:nvSpPr>
        <p:spPr/>
        <p:txBody>
          <a:bodyPr>
            <a:normAutofit fontScale="92500"/>
          </a:bodyPr>
          <a:lstStyle/>
          <a:p>
            <a:r>
              <a:rPr lang="en-US" dirty="0"/>
              <a:t>There are </a:t>
            </a:r>
            <a:r>
              <a:rPr lang="en-US" dirty="0" smtClean="0"/>
              <a:t>two </a:t>
            </a:r>
            <a:r>
              <a:rPr lang="en-US" dirty="0"/>
              <a:t>main types of hypnosis that are used </a:t>
            </a:r>
            <a:r>
              <a:rPr lang="en-US" dirty="0" smtClean="0"/>
              <a:t>to </a:t>
            </a:r>
            <a:r>
              <a:rPr lang="en-US" dirty="0"/>
              <a:t>hypnotize another person or to hypnotize one’s self. </a:t>
            </a:r>
            <a:endParaRPr lang="en-US" dirty="0" smtClean="0"/>
          </a:p>
          <a:p>
            <a:r>
              <a:rPr lang="en-US" dirty="0" smtClean="0"/>
              <a:t>Traditional hypnosis </a:t>
            </a:r>
          </a:p>
          <a:p>
            <a:r>
              <a:rPr lang="en-US" dirty="0" smtClean="0"/>
              <a:t>Self-hypnosis</a:t>
            </a:r>
            <a:r>
              <a:rPr lang="en-US" dirty="0"/>
              <a:t>. </a:t>
            </a:r>
            <a:r>
              <a:rPr lang="en-US" dirty="0" smtClean="0"/>
              <a:t/>
            </a:r>
            <a:br>
              <a:rPr lang="en-US" dirty="0" smtClean="0"/>
            </a:br>
            <a:r>
              <a:rPr lang="en-US" dirty="0" smtClean="0"/>
              <a:t/>
            </a:r>
            <a:br>
              <a:rPr lang="en-US" dirty="0" smtClean="0"/>
            </a:br>
            <a:r>
              <a:rPr lang="en-US" b="1" dirty="0"/>
              <a:t>Traditional </a:t>
            </a:r>
            <a:r>
              <a:rPr lang="en-US" b="1" dirty="0" smtClean="0"/>
              <a:t>Hypnosis :</a:t>
            </a:r>
          </a:p>
          <a:p>
            <a:r>
              <a:rPr lang="en-US" dirty="0" smtClean="0"/>
              <a:t>It is most widely used.</a:t>
            </a:r>
          </a:p>
          <a:p>
            <a:r>
              <a:rPr lang="en-US" dirty="0" smtClean="0"/>
              <a:t>Anyone can do it with very little instruction and training.</a:t>
            </a:r>
          </a:p>
          <a:p>
            <a:r>
              <a:rPr lang="en-US" dirty="0" smtClean="0"/>
              <a:t>Easiest form of hypnosis because it relies on simple suggestions and commands.</a:t>
            </a:r>
          </a:p>
        </p:txBody>
      </p:sp>
      <p:sp>
        <p:nvSpPr>
          <p:cNvPr id="4" name="Date Placeholder 3"/>
          <p:cNvSpPr>
            <a:spLocks noGrp="1"/>
          </p:cNvSpPr>
          <p:nvPr>
            <p:ph type="dt" sz="half" idx="10"/>
          </p:nvPr>
        </p:nvSpPr>
        <p:spPr/>
        <p:txBody>
          <a:bodyPr/>
          <a:lstStyle/>
          <a:p>
            <a:fld id="{B22379C0-3326-4804-B47A-29601020C179}"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a:t>
            </a:r>
            <a:endParaRPr lang="en-US"/>
          </a:p>
        </p:txBody>
      </p:sp>
      <p:sp>
        <p:nvSpPr>
          <p:cNvPr id="6" name="Slide Number Placeholder 5"/>
          <p:cNvSpPr>
            <a:spLocks noGrp="1"/>
          </p:cNvSpPr>
          <p:nvPr>
            <p:ph type="sldNum" sz="quarter" idx="12"/>
          </p:nvPr>
        </p:nvSpPr>
        <p:spPr/>
        <p:txBody>
          <a:bodyPr/>
          <a:lstStyle/>
          <a:p>
            <a:fld id="{65D443E6-070D-4FBA-9CDC-D8FA30D6C18C}" type="slidenum">
              <a:rPr lang="en-US" smtClean="0"/>
              <a:pPr/>
              <a:t>8</a:t>
            </a:fld>
            <a:endParaRPr lang="en-US"/>
          </a:p>
        </p:txBody>
      </p:sp>
    </p:spTree>
  </p:cSld>
  <p:clrMapOvr>
    <a:masterClrMapping/>
  </p:clrMapOvr>
  <p:transition spd="slow">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lstStyle/>
          <a:p>
            <a:r>
              <a:rPr lang="en-US" dirty="0" smtClean="0"/>
              <a:t>Connect with the subconscious and use direct suggestions and commands to influence a person’s behaviors, thoughts, feelings and actions.</a:t>
            </a:r>
          </a:p>
          <a:p>
            <a:r>
              <a:rPr lang="en-US" dirty="0" smtClean="0"/>
              <a:t>Examples of these commands could be a suggestion about self-confidence, or about quitting a bad habit like alcoholism or smoking.</a:t>
            </a:r>
          </a:p>
          <a:p>
            <a:pPr>
              <a:buNone/>
            </a:pPr>
            <a:r>
              <a:rPr lang="en-US" b="1" dirty="0" smtClean="0"/>
              <a:t>	Self-hypnosis:</a:t>
            </a:r>
          </a:p>
          <a:p>
            <a:r>
              <a:rPr lang="en-US" dirty="0" smtClean="0"/>
              <a:t>Performed by oneself to achieve a deep state of relaxation.</a:t>
            </a:r>
          </a:p>
          <a:p>
            <a:pPr>
              <a:buNone/>
            </a:pPr>
            <a:endParaRPr lang="en-US" b="1" dirty="0" smtClean="0"/>
          </a:p>
        </p:txBody>
      </p:sp>
      <p:sp>
        <p:nvSpPr>
          <p:cNvPr id="4" name="Date Placeholder 3"/>
          <p:cNvSpPr>
            <a:spLocks noGrp="1"/>
          </p:cNvSpPr>
          <p:nvPr>
            <p:ph type="dt" sz="half" idx="10"/>
          </p:nvPr>
        </p:nvSpPr>
        <p:spPr/>
        <p:txBody>
          <a:bodyPr/>
          <a:lstStyle/>
          <a:p>
            <a:fld id="{5580AF6A-63B8-4AFE-85B2-BBC85648A196}"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a:t>
            </a:r>
            <a:endParaRPr lang="en-US"/>
          </a:p>
        </p:txBody>
      </p:sp>
      <p:sp>
        <p:nvSpPr>
          <p:cNvPr id="6" name="Slide Number Placeholder 5"/>
          <p:cNvSpPr>
            <a:spLocks noGrp="1"/>
          </p:cNvSpPr>
          <p:nvPr>
            <p:ph type="sldNum" sz="quarter" idx="12"/>
          </p:nvPr>
        </p:nvSpPr>
        <p:spPr/>
        <p:txBody>
          <a:bodyPr/>
          <a:lstStyle/>
          <a:p>
            <a:fld id="{65D443E6-070D-4FBA-9CDC-D8FA30D6C18C}" type="slidenum">
              <a:rPr lang="en-US" smtClean="0"/>
              <a:pPr/>
              <a:t>9</a:t>
            </a:fld>
            <a:endParaRPr lang="en-US"/>
          </a:p>
        </p:txBody>
      </p:sp>
    </p:spTree>
  </p:cSld>
  <p:clrMapOvr>
    <a:masterClrMapping/>
  </p:clrMapOvr>
  <p:transition spd="slow">
    <p:wipe dir="d"/>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354</TotalTime>
  <Words>893</Words>
  <Application>Microsoft Office PowerPoint</Application>
  <PresentationFormat>On-screen Show (4:3)</PresentationFormat>
  <Paragraphs>258</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Flow</vt:lpstr>
      <vt:lpstr>Hypnosis and Meditation</vt:lpstr>
      <vt:lpstr>Contents</vt:lpstr>
      <vt:lpstr>Continued</vt:lpstr>
      <vt:lpstr>Hypnosis</vt:lpstr>
      <vt:lpstr>What is Hypnosis</vt:lpstr>
      <vt:lpstr>Continued</vt:lpstr>
      <vt:lpstr>Why it's done</vt:lpstr>
      <vt:lpstr>Types of Hypnosis</vt:lpstr>
      <vt:lpstr>Continued</vt:lpstr>
      <vt:lpstr>Continued</vt:lpstr>
      <vt:lpstr>Types of Hypnotherapy</vt:lpstr>
      <vt:lpstr>Continued</vt:lpstr>
      <vt:lpstr>Types of Hypnotherapy</vt:lpstr>
      <vt:lpstr>How Does Hypnosis Work?</vt:lpstr>
      <vt:lpstr>Continued</vt:lpstr>
      <vt:lpstr>Benefits of Hypnosis</vt:lpstr>
      <vt:lpstr>Continued</vt:lpstr>
      <vt:lpstr>Drawbacks of Hypnosis</vt:lpstr>
      <vt:lpstr>Who Performs Hypnosis?</vt:lpstr>
      <vt:lpstr>Meditation</vt:lpstr>
      <vt:lpstr>Meditation</vt:lpstr>
      <vt:lpstr>Continued</vt:lpstr>
      <vt:lpstr>Continued</vt:lpstr>
      <vt:lpstr>Types of Meditation</vt:lpstr>
      <vt:lpstr>Continued</vt:lpstr>
      <vt:lpstr>Techniques and Varieties of Meditation</vt:lpstr>
      <vt:lpstr>Continued</vt:lpstr>
      <vt:lpstr>Continued</vt:lpstr>
      <vt:lpstr>The Effects and Benefits of Meditation</vt:lpstr>
      <vt:lpstr>Continued</vt:lpstr>
      <vt:lpstr>The Effects and Benefits of Meditation</vt:lpstr>
      <vt:lpstr>Continued</vt:lpstr>
      <vt:lpstr>Difference Between Hypnosis and Meditations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Hypnosis and Meditation</dc:title>
  <dc:creator>DELL</dc:creator>
  <cp:lastModifiedBy>Windows User</cp:lastModifiedBy>
  <cp:revision>58</cp:revision>
  <dcterms:created xsi:type="dcterms:W3CDTF">2019-03-04T12:45:31Z</dcterms:created>
  <dcterms:modified xsi:type="dcterms:W3CDTF">2020-04-01T17:52:29Z</dcterms:modified>
</cp:coreProperties>
</file>